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16"/>
  </p:notesMasterIdLst>
  <p:sldIdLst>
    <p:sldId id="301" r:id="rId2"/>
    <p:sldId id="303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21" r:id="rId11"/>
    <p:sldId id="323" r:id="rId12"/>
    <p:sldId id="317" r:id="rId13"/>
    <p:sldId id="318" r:id="rId14"/>
    <p:sldId id="319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6" autoAdjust="0"/>
    <p:restoredTop sz="91993" autoAdjust="0"/>
  </p:normalViewPr>
  <p:slideViewPr>
    <p:cSldViewPr>
      <p:cViewPr varScale="1">
        <p:scale>
          <a:sx n="60" d="100"/>
          <a:sy n="60" d="100"/>
        </p:scale>
        <p:origin x="148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788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0A8AC-6E98-4AD0-A05E-55560B0A1353}" type="datetimeFigureOut">
              <a:rPr lang="fr-FR" smtClean="0"/>
              <a:t>09/02/2022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DFFEE-A45F-4170-9C0F-AE9067F5A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95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FBCB7C-6EA0-4ABA-B165-7132F9CD171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5332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650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16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1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36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586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56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488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552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79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25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09/02/2022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858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E8BC39-7020-49FC-80D0-D1EAD488CBC0}" type="datetimeFigureOut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09/02/2022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D0521C-0371-4AE2-9C2C-1A832593453F}" type="slidenum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0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ndl.go.jp/constitution/e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1 – histoire moderne et contemporaine du droit japonais</a:t>
            </a: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fr-FR" dirty="0" smtClean="0"/>
              <a:t>II – Le droit japonais à l’après-guerre</a:t>
            </a:r>
          </a:p>
          <a:p>
            <a:pPr>
              <a:buFont typeface="Wingdings" panose="05000000000000000000" pitchFamily="2" charset="2"/>
              <a:buChar char="v"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A – L’adoption d’une nouvelle Constitution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B – Libertés publiques et droits fondamentaux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dirty="0" smtClean="0"/>
          </a:p>
          <a:p>
            <a:pPr lvl="1">
              <a:buFont typeface="Wingdings" panose="05000000000000000000" pitchFamily="2" charset="2"/>
              <a:buChar char="v"/>
            </a:pPr>
            <a:r>
              <a:rPr lang="fr-FR" dirty="0" smtClean="0"/>
              <a:t>C – La répression des criminels de guerre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018785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idx="1"/>
          </p:nvPr>
        </p:nvSpPr>
        <p:spPr>
          <a:xfrm>
            <a:off x="0" y="1844824"/>
            <a:ext cx="6444208" cy="4824536"/>
          </a:xfrm>
        </p:spPr>
        <p:txBody>
          <a:bodyPr anchor="t"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sz="1600" b="1" dirty="0" smtClean="0">
                <a:solidFill>
                  <a:schemeClr val="accent2"/>
                </a:solidFill>
              </a:rPr>
              <a:t>Article </a:t>
            </a:r>
            <a:r>
              <a:rPr lang="fr-FR" sz="1600" b="1" dirty="0">
                <a:solidFill>
                  <a:schemeClr val="accent2"/>
                </a:solidFill>
              </a:rPr>
              <a:t>27. </a:t>
            </a:r>
            <a:r>
              <a:rPr lang="fr-FR" sz="1600" dirty="0"/>
              <a:t>Chacun a le </a:t>
            </a:r>
            <a:r>
              <a:rPr lang="fr-FR" sz="1600" dirty="0">
                <a:solidFill>
                  <a:schemeClr val="accent2"/>
                </a:solidFill>
              </a:rPr>
              <a:t>droit</a:t>
            </a:r>
            <a:r>
              <a:rPr lang="fr-FR" sz="1600" dirty="0"/>
              <a:t> et le </a:t>
            </a:r>
            <a:r>
              <a:rPr lang="fr-FR" sz="1600" dirty="0" smtClean="0">
                <a:solidFill>
                  <a:schemeClr val="accent2"/>
                </a:solidFill>
              </a:rPr>
              <a:t>devoir</a:t>
            </a:r>
            <a:r>
              <a:rPr lang="fr-FR" sz="1600" dirty="0" smtClean="0"/>
              <a:t> de </a:t>
            </a:r>
            <a:r>
              <a:rPr lang="fr-FR" sz="1600" dirty="0">
                <a:solidFill>
                  <a:schemeClr val="accent2"/>
                </a:solidFill>
              </a:rPr>
              <a:t>travailler</a:t>
            </a:r>
            <a:r>
              <a:rPr lang="fr-FR" sz="1600" dirty="0"/>
              <a:t>. Les normes de salaires, </a:t>
            </a:r>
            <a:r>
              <a:rPr lang="fr-FR" sz="1600" dirty="0" smtClean="0"/>
              <a:t>d’horaires, de </a:t>
            </a:r>
            <a:r>
              <a:rPr lang="fr-FR" sz="1600" dirty="0"/>
              <a:t>repos et autres conditions de travail </a:t>
            </a:r>
            <a:r>
              <a:rPr lang="fr-FR" sz="1600" dirty="0" smtClean="0"/>
              <a:t>sont fixées </a:t>
            </a:r>
            <a:r>
              <a:rPr lang="fr-FR" sz="1600" dirty="0"/>
              <a:t>par la loi</a:t>
            </a:r>
            <a:r>
              <a:rPr lang="fr-FR" sz="1600" dirty="0" smtClean="0"/>
              <a:t>. (al. 2) L’exploitation </a:t>
            </a:r>
            <a:r>
              <a:rPr lang="fr-FR" sz="1600" dirty="0"/>
              <a:t>du </a:t>
            </a:r>
            <a:r>
              <a:rPr lang="fr-FR" sz="1600" dirty="0">
                <a:solidFill>
                  <a:schemeClr val="accent2"/>
                </a:solidFill>
              </a:rPr>
              <a:t>travail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accent2"/>
                </a:solidFill>
              </a:rPr>
              <a:t>des</a:t>
            </a:r>
            <a:r>
              <a:rPr lang="fr-FR" sz="1600" dirty="0"/>
              <a:t> </a:t>
            </a:r>
            <a:r>
              <a:rPr lang="fr-FR" sz="1600" dirty="0">
                <a:solidFill>
                  <a:schemeClr val="accent2"/>
                </a:solidFill>
              </a:rPr>
              <a:t>enfants</a:t>
            </a:r>
            <a:r>
              <a:rPr lang="fr-FR" sz="1600" dirty="0"/>
              <a:t> </a:t>
            </a:r>
            <a:r>
              <a:rPr lang="fr-FR" sz="1600" dirty="0" smtClean="0"/>
              <a:t>est </a:t>
            </a:r>
            <a:r>
              <a:rPr lang="fr-FR" sz="1600" dirty="0" smtClean="0">
                <a:solidFill>
                  <a:schemeClr val="accent2"/>
                </a:solidFill>
              </a:rPr>
              <a:t>interdite</a:t>
            </a:r>
            <a:r>
              <a:rPr lang="fr-FR" sz="1600" dirty="0"/>
              <a:t>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600" b="1" dirty="0">
                <a:solidFill>
                  <a:schemeClr val="accent2"/>
                </a:solidFill>
              </a:rPr>
              <a:t>Article 28. </a:t>
            </a:r>
            <a:r>
              <a:rPr lang="fr-FR" sz="1600" dirty="0"/>
              <a:t>Le droit des travailleurs </a:t>
            </a:r>
            <a:r>
              <a:rPr lang="fr-FR" sz="1600" dirty="0" smtClean="0"/>
              <a:t>de </a:t>
            </a:r>
            <a:r>
              <a:rPr lang="fr-FR" sz="1600" dirty="0" smtClean="0">
                <a:solidFill>
                  <a:schemeClr val="accent2"/>
                </a:solidFill>
              </a:rPr>
              <a:t>s’organiser</a:t>
            </a:r>
            <a:r>
              <a:rPr lang="fr-FR" sz="1600" dirty="0"/>
              <a:t>, de </a:t>
            </a:r>
            <a:r>
              <a:rPr lang="fr-FR" sz="1600" dirty="0">
                <a:solidFill>
                  <a:schemeClr val="accent2"/>
                </a:solidFill>
              </a:rPr>
              <a:t>négocier</a:t>
            </a:r>
            <a:r>
              <a:rPr lang="fr-FR" sz="1600" dirty="0"/>
              <a:t> et </a:t>
            </a:r>
            <a:r>
              <a:rPr lang="fr-FR" sz="1600" dirty="0">
                <a:solidFill>
                  <a:schemeClr val="accent2"/>
                </a:solidFill>
              </a:rPr>
              <a:t>d’agir</a:t>
            </a:r>
            <a:r>
              <a:rPr lang="fr-FR" sz="1600" dirty="0"/>
              <a:t> </a:t>
            </a:r>
            <a:r>
              <a:rPr lang="fr-FR" sz="1600" dirty="0" smtClean="0">
                <a:solidFill>
                  <a:schemeClr val="accent2"/>
                </a:solidFill>
              </a:rPr>
              <a:t>collectivement</a:t>
            </a:r>
            <a:r>
              <a:rPr lang="fr-FR" sz="1600" dirty="0" smtClean="0"/>
              <a:t> est </a:t>
            </a:r>
            <a:r>
              <a:rPr lang="fr-FR" sz="1600" dirty="0"/>
              <a:t>garanti.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600" b="1" dirty="0" smtClean="0">
                <a:solidFill>
                  <a:schemeClr val="accent2"/>
                </a:solidFill>
              </a:rPr>
              <a:t>Trois lois du travail (</a:t>
            </a:r>
            <a:r>
              <a:rPr lang="ja-JP" altLang="fr-FR" sz="1600" b="1" dirty="0" smtClean="0">
                <a:solidFill>
                  <a:schemeClr val="accent2"/>
                </a:solidFill>
              </a:rPr>
              <a:t>労働三法</a:t>
            </a:r>
            <a:r>
              <a:rPr lang="fr-FR" altLang="ja-JP" sz="1600" b="1" dirty="0" smtClean="0">
                <a:solidFill>
                  <a:schemeClr val="accent2"/>
                </a:solidFill>
              </a:rPr>
              <a:t>) :</a:t>
            </a:r>
            <a:r>
              <a:rPr lang="fr-FR" altLang="ja-JP" sz="1600" dirty="0" smtClean="0">
                <a:solidFill>
                  <a:schemeClr val="accent2"/>
                </a:solidFill>
              </a:rPr>
              <a:t> </a:t>
            </a:r>
            <a:br>
              <a:rPr lang="fr-FR" altLang="ja-JP" sz="1600" dirty="0" smtClean="0">
                <a:solidFill>
                  <a:schemeClr val="accent2"/>
                </a:solidFill>
              </a:rPr>
            </a:br>
            <a:r>
              <a:rPr lang="fr-FR" sz="1600" dirty="0" smtClean="0">
                <a:solidFill>
                  <a:schemeClr val="accent2"/>
                </a:solidFill>
              </a:rPr>
              <a:t>Loi sur les syndicats</a:t>
            </a:r>
            <a:r>
              <a:rPr lang="fr-FR" sz="1600" dirty="0" smtClean="0">
                <a:solidFill>
                  <a:srgbClr val="C00000"/>
                </a:solidFill>
              </a:rPr>
              <a:t> </a:t>
            </a:r>
            <a:r>
              <a:rPr lang="fr-FR" sz="1600" dirty="0" smtClean="0">
                <a:sym typeface="Wingdings" panose="05000000000000000000" pitchFamily="2" charset="2"/>
              </a:rPr>
              <a:t>(</a:t>
            </a:r>
            <a:r>
              <a:rPr lang="ja-JP" altLang="fr-FR" sz="1600" dirty="0" smtClean="0"/>
              <a:t>労働組合法</a:t>
            </a:r>
            <a:r>
              <a:rPr lang="fr-FR" sz="1600" dirty="0" smtClean="0"/>
              <a:t>), </a:t>
            </a:r>
            <a:r>
              <a:rPr lang="fr-FR" sz="1600" dirty="0" smtClean="0">
                <a:solidFill>
                  <a:schemeClr val="accent2"/>
                </a:solidFill>
              </a:rPr>
              <a:t>loi sur les négociations collectives et les relations de travail </a:t>
            </a:r>
            <a:r>
              <a:rPr lang="fr-FR" sz="1600" dirty="0" smtClean="0"/>
              <a:t>(</a:t>
            </a:r>
            <a:r>
              <a:rPr lang="ja-JP" altLang="fr-FR" sz="1600" dirty="0" smtClean="0"/>
              <a:t>労働関係調整法</a:t>
            </a:r>
            <a:r>
              <a:rPr lang="fr-FR" altLang="ja-JP" sz="1600" dirty="0" smtClean="0"/>
              <a:t>) en 1946. </a:t>
            </a:r>
            <a:r>
              <a:rPr lang="fr-FR" sz="1600" dirty="0" smtClean="0"/>
              <a:t>Plusieurs grèves dans les années 1940-1950 </a:t>
            </a:r>
            <a:r>
              <a:rPr lang="fr-FR" sz="1600" dirty="0" smtClean="0">
                <a:sym typeface="Wingdings" panose="05000000000000000000" pitchFamily="2" charset="2"/>
              </a:rPr>
              <a:t></a:t>
            </a:r>
            <a:r>
              <a:rPr lang="fr-FR" sz="1600" dirty="0" smtClean="0"/>
              <a:t> hausses de salaires, plus grande sécurité de l’emploi et protections sociales. </a:t>
            </a:r>
            <a:r>
              <a:rPr lang="fr-FR" sz="1600" dirty="0" smtClean="0">
                <a:sym typeface="Wingdings" panose="05000000000000000000" pitchFamily="2" charset="2"/>
              </a:rPr>
              <a:t> </a:t>
            </a:r>
            <a:r>
              <a:rPr lang="fr-FR" sz="1600" dirty="0" smtClean="0">
                <a:solidFill>
                  <a:schemeClr val="accent2"/>
                </a:solidFill>
              </a:rPr>
              <a:t>Loi sur les conditions de travail 1947 </a:t>
            </a:r>
            <a:r>
              <a:rPr lang="fr-FR" sz="1600" dirty="0" smtClean="0"/>
              <a:t>(</a:t>
            </a:r>
            <a:r>
              <a:rPr lang="ja-JP" altLang="fr-FR" sz="1600" dirty="0" smtClean="0"/>
              <a:t>労働基準法</a:t>
            </a:r>
            <a:r>
              <a:rPr lang="fr-FR" altLang="ja-JP" sz="1600" dirty="0" smtClean="0"/>
              <a:t>).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600" b="1" dirty="0">
                <a:solidFill>
                  <a:schemeClr val="accent2"/>
                </a:solidFill>
              </a:rPr>
              <a:t>Article 26.</a:t>
            </a:r>
            <a:r>
              <a:rPr lang="fr-FR" sz="1600" dirty="0">
                <a:solidFill>
                  <a:schemeClr val="accent2"/>
                </a:solidFill>
              </a:rPr>
              <a:t> </a:t>
            </a:r>
            <a:r>
              <a:rPr lang="fr-FR" sz="1600" dirty="0"/>
              <a:t>Chacun a le droit de recevoir une </a:t>
            </a:r>
            <a:r>
              <a:rPr lang="fr-FR" sz="1600" dirty="0">
                <a:solidFill>
                  <a:schemeClr val="accent2"/>
                </a:solidFill>
              </a:rPr>
              <a:t>éducation égale </a:t>
            </a:r>
            <a:r>
              <a:rPr lang="fr-FR" sz="1600" dirty="0"/>
              <a:t>correspondant à ses capacités, dans les conditions prévues par la loi. Chacun est tenu de donner aux </a:t>
            </a:r>
            <a:r>
              <a:rPr lang="fr-FR" sz="1600" dirty="0">
                <a:solidFill>
                  <a:schemeClr val="accent2"/>
                </a:solidFill>
              </a:rPr>
              <a:t>garçons et aux filles</a:t>
            </a:r>
            <a:r>
              <a:rPr lang="fr-FR" sz="1600" dirty="0"/>
              <a:t>, sans exception, placés sous sa protection, </a:t>
            </a:r>
            <a:r>
              <a:rPr lang="fr-FR" sz="1600" dirty="0">
                <a:solidFill>
                  <a:schemeClr val="accent2"/>
                </a:solidFill>
              </a:rPr>
              <a:t>l’enseignement élémentaire </a:t>
            </a:r>
            <a:r>
              <a:rPr lang="fr-FR" sz="1600" dirty="0"/>
              <a:t>dans les conditions prévues par la loi. L’éducation </a:t>
            </a:r>
            <a:r>
              <a:rPr lang="fr-FR" sz="1600" dirty="0">
                <a:solidFill>
                  <a:schemeClr val="accent2"/>
                </a:solidFill>
              </a:rPr>
              <a:t>obligatoire est gratuite</a:t>
            </a:r>
            <a:r>
              <a:rPr lang="fr-FR" sz="1600" dirty="0"/>
              <a:t>.</a:t>
            </a:r>
          </a:p>
          <a:p>
            <a:pPr algn="just">
              <a:buFont typeface="Wingdings" pitchFamily="2" charset="2"/>
              <a:buChar char="v"/>
            </a:pPr>
            <a:r>
              <a:rPr lang="fr-FR" altLang="ja-JP" sz="1600" b="1" dirty="0" smtClean="0">
                <a:solidFill>
                  <a:schemeClr val="accent2"/>
                </a:solidFill>
              </a:rPr>
              <a:t>Loi</a:t>
            </a:r>
            <a:r>
              <a:rPr lang="ja-JP" altLang="fr-FR" sz="1600" b="1" dirty="0" smtClean="0">
                <a:solidFill>
                  <a:schemeClr val="accent2"/>
                </a:solidFill>
              </a:rPr>
              <a:t> </a:t>
            </a:r>
            <a:r>
              <a:rPr lang="fr-FR" altLang="ja-JP" sz="1600" b="1" dirty="0" smtClean="0">
                <a:solidFill>
                  <a:schemeClr val="accent2"/>
                </a:solidFill>
              </a:rPr>
              <a:t>cadre sur l’éducation (</a:t>
            </a:r>
            <a:r>
              <a:rPr lang="ja-JP" altLang="fr-FR" sz="1600" b="1" dirty="0" smtClean="0">
                <a:solidFill>
                  <a:schemeClr val="accent2"/>
                </a:solidFill>
              </a:rPr>
              <a:t>教育基本法</a:t>
            </a:r>
            <a:r>
              <a:rPr lang="fr-FR" altLang="ja-JP" sz="1600" b="1" dirty="0" smtClean="0">
                <a:solidFill>
                  <a:schemeClr val="accent2"/>
                </a:solidFill>
              </a:rPr>
              <a:t>) en 1947</a:t>
            </a:r>
            <a:r>
              <a:rPr lang="fr-FR" sz="1600" dirty="0" smtClean="0"/>
              <a:t>.</a:t>
            </a:r>
            <a:endParaRPr lang="fr-FR" sz="1600" dirty="0"/>
          </a:p>
          <a:p>
            <a:pPr algn="just">
              <a:buFont typeface="Wingdings" pitchFamily="2" charset="2"/>
              <a:buChar char="v"/>
            </a:pPr>
            <a:endParaRPr lang="en-GB" sz="1600" dirty="0" smtClean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44580" y="799254"/>
            <a:ext cx="7290054" cy="752071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Travail &amp; éducation</a:t>
            </a:r>
            <a:endParaRPr lang="fr-FR" sz="24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944" y="1916832"/>
            <a:ext cx="2699792" cy="1890211"/>
          </a:xfrm>
          <a:prstGeom prst="rect">
            <a:avLst/>
          </a:prstGeom>
        </p:spPr>
      </p:pic>
      <p:pic>
        <p:nvPicPr>
          <p:cNvPr id="2050" name="Picture 2" descr="昭和22年から男女共学になりました。 | いよいよおじさんの雑記帳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5"/>
          <a:stretch/>
        </p:blipFill>
        <p:spPr bwMode="auto">
          <a:xfrm>
            <a:off x="6516216" y="4257092"/>
            <a:ext cx="2627784" cy="199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42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9716" y="908720"/>
            <a:ext cx="7989752" cy="509278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800" dirty="0" smtClean="0"/>
              <a:t>séparation du culte et de l’état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7852" y="1988840"/>
            <a:ext cx="8686800" cy="280831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fr-FR" b="1" dirty="0">
                <a:solidFill>
                  <a:schemeClr val="accent2"/>
                </a:solidFill>
              </a:rPr>
              <a:t>Article 20.</a:t>
            </a:r>
            <a:r>
              <a:rPr lang="fr-FR" dirty="0"/>
              <a:t> La </a:t>
            </a:r>
            <a:r>
              <a:rPr lang="fr-FR" dirty="0">
                <a:solidFill>
                  <a:schemeClr val="accent2"/>
                </a:solidFill>
              </a:rPr>
              <a:t>liberté de religion </a:t>
            </a:r>
            <a:r>
              <a:rPr lang="fr-FR" dirty="0" smtClean="0"/>
              <a:t>est garantie </a:t>
            </a:r>
            <a:r>
              <a:rPr lang="fr-FR" dirty="0"/>
              <a:t>à tous. Aucune </a:t>
            </a:r>
            <a:r>
              <a:rPr lang="fr-FR" dirty="0">
                <a:solidFill>
                  <a:schemeClr val="accent2"/>
                </a:solidFill>
              </a:rPr>
              <a:t>organisation </a:t>
            </a:r>
            <a:r>
              <a:rPr lang="fr-FR" dirty="0" smtClean="0">
                <a:solidFill>
                  <a:schemeClr val="accent2"/>
                </a:solidFill>
              </a:rPr>
              <a:t>religieuse </a:t>
            </a:r>
            <a:r>
              <a:rPr lang="fr-FR" dirty="0" smtClean="0"/>
              <a:t>ne </a:t>
            </a:r>
            <a:r>
              <a:rPr lang="fr-FR" dirty="0"/>
              <a:t>peut recevoir de </a:t>
            </a:r>
            <a:r>
              <a:rPr lang="fr-FR" dirty="0">
                <a:solidFill>
                  <a:schemeClr val="accent2"/>
                </a:solidFill>
              </a:rPr>
              <a:t>privilèges</a:t>
            </a:r>
            <a:r>
              <a:rPr lang="fr-FR" dirty="0"/>
              <a:t> </a:t>
            </a:r>
            <a:r>
              <a:rPr lang="fr-FR" dirty="0" smtClean="0"/>
              <a:t>quelconques de </a:t>
            </a:r>
            <a:r>
              <a:rPr lang="fr-FR" dirty="0"/>
              <a:t>l’État, pas plus qu’elle ne peut exercer </a:t>
            </a:r>
            <a:r>
              <a:rPr lang="fr-FR" dirty="0" smtClean="0"/>
              <a:t>une </a:t>
            </a:r>
            <a:r>
              <a:rPr lang="fr-FR" dirty="0" smtClean="0">
                <a:solidFill>
                  <a:schemeClr val="accent2"/>
                </a:solidFill>
              </a:rPr>
              <a:t>autorité politique</a:t>
            </a:r>
            <a:r>
              <a:rPr lang="fr-FR" dirty="0" smtClean="0"/>
              <a:t>.</a:t>
            </a:r>
            <a:r>
              <a:rPr lang="fr-FR" dirty="0"/>
              <a:t> </a:t>
            </a:r>
            <a:r>
              <a:rPr lang="fr-FR" dirty="0" smtClean="0"/>
              <a:t>(al.2) Nul </a:t>
            </a:r>
            <a:r>
              <a:rPr lang="fr-FR" dirty="0">
                <a:solidFill>
                  <a:schemeClr val="accent2"/>
                </a:solidFill>
              </a:rPr>
              <a:t>ne peut être contraint </a:t>
            </a:r>
            <a:r>
              <a:rPr lang="fr-FR" dirty="0"/>
              <a:t>de </a:t>
            </a:r>
            <a:r>
              <a:rPr lang="fr-FR" dirty="0" smtClean="0"/>
              <a:t>prendre part </a:t>
            </a:r>
            <a:r>
              <a:rPr lang="fr-FR" dirty="0"/>
              <a:t>à un acte, service, rite ou </a:t>
            </a:r>
            <a:r>
              <a:rPr lang="fr-FR" dirty="0" smtClean="0"/>
              <a:t>cérémonial religieux. (al. 3) L’État </a:t>
            </a:r>
            <a:r>
              <a:rPr lang="fr-FR" dirty="0"/>
              <a:t>et ses organes </a:t>
            </a:r>
            <a:r>
              <a:rPr lang="fr-FR" dirty="0">
                <a:solidFill>
                  <a:schemeClr val="accent2"/>
                </a:solidFill>
              </a:rPr>
              <a:t>s’abstiendront </a:t>
            </a:r>
            <a:r>
              <a:rPr lang="fr-FR" dirty="0" smtClean="0">
                <a:solidFill>
                  <a:schemeClr val="accent2"/>
                </a:solidFill>
              </a:rPr>
              <a:t>de l’enseignement </a:t>
            </a:r>
            <a:r>
              <a:rPr lang="fr-FR" dirty="0">
                <a:solidFill>
                  <a:schemeClr val="accent2"/>
                </a:solidFill>
              </a:rPr>
              <a:t>religieux </a:t>
            </a:r>
            <a:r>
              <a:rPr lang="fr-FR" dirty="0"/>
              <a:t>ou de toutes </a:t>
            </a:r>
            <a:r>
              <a:rPr lang="fr-FR" dirty="0" smtClean="0"/>
              <a:t>autres activités </a:t>
            </a:r>
            <a:r>
              <a:rPr lang="fr-FR" dirty="0"/>
              <a:t>religieuses</a:t>
            </a:r>
            <a:r>
              <a:rPr lang="fr-FR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fr-FR" sz="400" dirty="0"/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La Cour Suprême viendra tempérer cette séparation (pour les cérémonies « traditionnelles », lorsqu’il n’y a </a:t>
            </a:r>
            <a:r>
              <a:rPr lang="fr-FR" dirty="0" smtClean="0">
                <a:solidFill>
                  <a:schemeClr val="accent2"/>
                </a:solidFill>
              </a:rPr>
              <a:t>pas de prosélytisme</a:t>
            </a:r>
            <a:r>
              <a:rPr lang="fr-FR" dirty="0" smtClean="0"/>
              <a:t>) </a:t>
            </a:r>
          </a:p>
          <a:p>
            <a:pPr>
              <a:buFont typeface="Wingdings" pitchFamily="2" charset="2"/>
              <a:buChar char="v"/>
            </a:pPr>
            <a:r>
              <a:rPr lang="fr-FR" dirty="0" smtClean="0"/>
              <a:t>Des </a:t>
            </a:r>
            <a:r>
              <a:rPr lang="fr-FR" dirty="0" smtClean="0">
                <a:solidFill>
                  <a:schemeClr val="accent2"/>
                </a:solidFill>
              </a:rPr>
              <a:t>liens </a:t>
            </a:r>
            <a:r>
              <a:rPr lang="fr-FR" dirty="0">
                <a:solidFill>
                  <a:schemeClr val="accent2"/>
                </a:solidFill>
              </a:rPr>
              <a:t>persisteront </a:t>
            </a:r>
            <a:r>
              <a:rPr lang="fr-FR" dirty="0" smtClean="0"/>
              <a:t>entre hommes politiques et Shintô (et bouddhisme…).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074" name="Picture 2" descr="Résultat de recherche d'images pour &quot;政教分離 の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546065"/>
            <a:ext cx="3232887" cy="22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sankei.com/images/news/190423/plt1904230011-p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592" y="4546065"/>
            <a:ext cx="4111429" cy="22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3658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3568" y="620688"/>
            <a:ext cx="8686800" cy="838200"/>
          </a:xfrm>
        </p:spPr>
        <p:txBody>
          <a:bodyPr>
            <a:normAutofit/>
          </a:bodyPr>
          <a:lstStyle/>
          <a:p>
            <a:r>
              <a:rPr lang="fr-FR" dirty="0" smtClean="0"/>
              <a:t>B - La </a:t>
            </a:r>
            <a:r>
              <a:rPr lang="fr-FR" dirty="0"/>
              <a:t>répression des criminels de guerre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544" y="1844824"/>
            <a:ext cx="5400600" cy="4869160"/>
          </a:xfrm>
        </p:spPr>
        <p:txBody>
          <a:bodyPr anchor="t">
            <a:no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sz="1400" dirty="0" smtClean="0"/>
              <a:t>Avant même la capitulation japonaise se posait déjà la question de la responsabilité de l’entrée dans la guerre et des atrocités commises.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400" dirty="0" smtClean="0">
                <a:solidFill>
                  <a:schemeClr val="accent2"/>
                </a:solidFill>
              </a:rPr>
              <a:t>Qui </a:t>
            </a:r>
            <a:r>
              <a:rPr lang="fr-FR" sz="1400" dirty="0">
                <a:solidFill>
                  <a:schemeClr val="accent2"/>
                </a:solidFill>
              </a:rPr>
              <a:t>sont les responsables ?</a:t>
            </a:r>
          </a:p>
          <a:p>
            <a:pPr marL="742950" lvl="2" indent="-342900" algn="just">
              <a:buFont typeface="Wingdings" pitchFamily="2" charset="2"/>
              <a:buChar char="v"/>
            </a:pPr>
            <a:r>
              <a:rPr lang="fr-FR" dirty="0">
                <a:solidFill>
                  <a:schemeClr val="accent2"/>
                </a:solidFill>
              </a:rPr>
              <a:t>Les dirigeants et militaires : </a:t>
            </a:r>
            <a:r>
              <a:rPr lang="fr-FR" dirty="0">
                <a:solidFill>
                  <a:srgbClr val="696464"/>
                </a:solidFill>
              </a:rPr>
              <a:t>Certains vont être jugés au tribunal de Tôkyô, d’autres seront simplement « purgés »</a:t>
            </a:r>
            <a:endParaRPr lang="fr-FR" dirty="0">
              <a:solidFill>
                <a:srgbClr val="C00000"/>
              </a:solidFill>
            </a:endParaRPr>
          </a:p>
          <a:p>
            <a:pPr marL="742950" lvl="2" indent="-342900" algn="just"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Le peuple : </a:t>
            </a:r>
            <a:r>
              <a:rPr lang="fr-FR" dirty="0" smtClean="0"/>
              <a:t>n’est pas responsable, il a été embarqué dans la guerre. Le peuple aspire à la paix et la liberté, nous allons lui donner…</a:t>
            </a:r>
            <a:endParaRPr lang="fr-FR" dirty="0"/>
          </a:p>
          <a:p>
            <a:pPr marL="742950" lvl="2" indent="-342900" algn="just"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L’Empereur : </a:t>
            </a:r>
            <a:r>
              <a:rPr lang="fr-FR" dirty="0" smtClean="0"/>
              <a:t>Washington </a:t>
            </a:r>
            <a:r>
              <a:rPr lang="fr-FR" dirty="0"/>
              <a:t>et </a:t>
            </a:r>
            <a:r>
              <a:rPr lang="fr-FR" dirty="0" err="1" smtClean="0"/>
              <a:t>MacArthur</a:t>
            </a:r>
            <a:r>
              <a:rPr lang="fr-FR" dirty="0" smtClean="0"/>
              <a:t> ne sont </a:t>
            </a:r>
            <a:r>
              <a:rPr lang="fr-FR" dirty="0"/>
              <a:t>pas d’accord sur </a:t>
            </a:r>
            <a:r>
              <a:rPr lang="fr-FR" dirty="0" smtClean="0"/>
              <a:t>ce point. </a:t>
            </a:r>
            <a:r>
              <a:rPr lang="fr-FR" dirty="0" err="1" smtClean="0"/>
              <a:t>MacArthur</a:t>
            </a:r>
            <a:r>
              <a:rPr lang="fr-FR" dirty="0" smtClean="0"/>
              <a:t> dit à Washington que traduire l’Empereur en Justice pourrait causer d’immenses troubles au Japon. L’Empereur lui-même dit à </a:t>
            </a:r>
            <a:r>
              <a:rPr lang="fr-FR" dirty="0" err="1" smtClean="0"/>
              <a:t>MacArthur</a:t>
            </a:r>
            <a:r>
              <a:rPr lang="fr-FR" dirty="0" smtClean="0"/>
              <a:t> qu’il est disposé à prendre toute la responsabilité. Mais </a:t>
            </a:r>
            <a:r>
              <a:rPr lang="fr-FR" dirty="0" err="1" smtClean="0"/>
              <a:t>MacArthur</a:t>
            </a:r>
            <a:r>
              <a:rPr lang="fr-FR" dirty="0" smtClean="0"/>
              <a:t> sait que </a:t>
            </a:r>
            <a:r>
              <a:rPr lang="fr-FR" dirty="0" smtClean="0">
                <a:solidFill>
                  <a:schemeClr val="accent2"/>
                </a:solidFill>
              </a:rPr>
              <a:t>conserver l’Empereur facilitera la réception des réformes dans l’opinion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/>
              <a:t>et servira de </a:t>
            </a:r>
            <a:r>
              <a:rPr lang="fr-FR" dirty="0" smtClean="0">
                <a:solidFill>
                  <a:schemeClr val="accent2"/>
                </a:solidFill>
              </a:rPr>
              <a:t>monnaie d’échange pour l’article 9</a:t>
            </a:r>
            <a:r>
              <a:rPr lang="fr-FR" dirty="0" smtClean="0"/>
              <a:t>. Il ne faut pas qu’il soit accusé, ni témoin au procès de Tôkyô. L’Empereur sera présenté comme ayant été </a:t>
            </a:r>
            <a:r>
              <a:rPr lang="fr-FR" dirty="0" smtClean="0">
                <a:solidFill>
                  <a:schemeClr val="accent2"/>
                </a:solidFill>
              </a:rPr>
              <a:t>complètement manipulé, ce qui est faux</a:t>
            </a:r>
            <a:r>
              <a:rPr lang="fr-FR" dirty="0" smtClean="0"/>
              <a:t>… Il ne l’a été qu’en partie…</a:t>
            </a:r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sz="1050" b="1" dirty="0" smtClean="0">
                <a:solidFill>
                  <a:schemeClr val="accent2"/>
                </a:solidFill>
              </a:rPr>
              <a:t>Déclaration </a:t>
            </a:r>
            <a:r>
              <a:rPr lang="fr-FR" sz="1050" b="1" dirty="0">
                <a:solidFill>
                  <a:schemeClr val="accent2"/>
                </a:solidFill>
              </a:rPr>
              <a:t>d’humanité </a:t>
            </a:r>
            <a:r>
              <a:rPr lang="fr-FR" sz="1050" dirty="0" smtClean="0"/>
              <a:t>(</a:t>
            </a:r>
            <a:r>
              <a:rPr lang="fr-FR" sz="1050" i="1" dirty="0" err="1" smtClean="0"/>
              <a:t>Ningen-sengen</a:t>
            </a:r>
            <a:r>
              <a:rPr lang="fr-FR" sz="1050" dirty="0" smtClean="0"/>
              <a:t>, </a:t>
            </a:r>
            <a:r>
              <a:rPr lang="ja-JP" altLang="fr-FR" sz="1600" dirty="0" smtClean="0"/>
              <a:t>人間宣言</a:t>
            </a:r>
            <a:r>
              <a:rPr lang="fr-FR" altLang="ja-JP" sz="1050" dirty="0" smtClean="0"/>
              <a:t>) - </a:t>
            </a:r>
            <a:r>
              <a:rPr lang="fr-FR" sz="1050" dirty="0"/>
              <a:t>1er janvier </a:t>
            </a:r>
            <a:r>
              <a:rPr lang="fr-FR" sz="1050" dirty="0" smtClean="0"/>
              <a:t>1946:</a:t>
            </a:r>
          </a:p>
          <a:p>
            <a:pPr lvl="1" algn="just">
              <a:buFont typeface="Wingdings" pitchFamily="2" charset="2"/>
              <a:buChar char="v"/>
            </a:pPr>
            <a:endParaRPr lang="fr-FR" sz="1400" dirty="0" smtClean="0">
              <a:solidFill>
                <a:srgbClr val="C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572948" y="4941168"/>
            <a:ext cx="3367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 General Douglas MacArthur et </a:t>
            </a:r>
            <a:r>
              <a:rPr lang="en-US" dirty="0" err="1">
                <a:solidFill>
                  <a:schemeClr val="tx2"/>
                </a:solidFill>
              </a:rPr>
              <a:t>l’Empereur</a:t>
            </a:r>
            <a:r>
              <a:rPr lang="en-US" dirty="0">
                <a:solidFill>
                  <a:schemeClr val="tx2"/>
                </a:solidFill>
              </a:rPr>
              <a:t> Hirohito après la capitulation </a:t>
            </a:r>
            <a:r>
              <a:rPr lang="en-US" dirty="0" err="1">
                <a:solidFill>
                  <a:schemeClr val="tx2"/>
                </a:solidFill>
              </a:rPr>
              <a:t>japonaise</a:t>
            </a:r>
            <a:r>
              <a:rPr lang="en-US" dirty="0">
                <a:solidFill>
                  <a:schemeClr val="tx2"/>
                </a:solidFill>
              </a:rPr>
              <a:t/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29 </a:t>
            </a:r>
            <a:r>
              <a:rPr lang="en-US" dirty="0" err="1">
                <a:solidFill>
                  <a:schemeClr val="tx2"/>
                </a:solidFill>
              </a:rPr>
              <a:t>Septembre</a:t>
            </a:r>
            <a:r>
              <a:rPr lang="en-US" dirty="0">
                <a:solidFill>
                  <a:schemeClr val="tx2"/>
                </a:solidFill>
              </a:rPr>
              <a:t> 1945</a:t>
            </a:r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4098" name="Picture 2" descr="Résultat de recherche d'images pour &quot;macarthur hirohito&quot;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24" y="1844824"/>
            <a:ext cx="3752635" cy="29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628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08520" y="548680"/>
            <a:ext cx="8686800" cy="838200"/>
          </a:xfrm>
        </p:spPr>
        <p:txBody>
          <a:bodyPr>
            <a:noAutofit/>
          </a:bodyPr>
          <a:lstStyle/>
          <a:p>
            <a:pPr algn="ctr"/>
            <a:r>
              <a:rPr lang="fr-FR" sz="2800" dirty="0"/>
              <a:t>Le procès de Tôkyô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/>
              <a:t>tribunal militaire international pour l'Extrême-Orient</a:t>
            </a:r>
            <a:r>
              <a:rPr lang="fr-FR" sz="2000" dirty="0" smtClean="0"/>
              <a:t>.)</a:t>
            </a:r>
            <a:endParaRPr lang="fr-FR" sz="2000" dirty="0"/>
          </a:p>
        </p:txBody>
      </p:sp>
      <p:pic>
        <p:nvPicPr>
          <p:cNvPr id="1026" name="Picture 2" descr="https://upload.wikimedia.org/wikipedia/commons/thumb/1/19/International_Military_Tribunal_Ichigaya_Court.jpg/370px-International_Military_Tribunal_Ichigaya_Cou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814" y="1523230"/>
            <a:ext cx="3524250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0" y="1988840"/>
            <a:ext cx="5593814" cy="5256584"/>
          </a:xfrm>
        </p:spPr>
        <p:txBody>
          <a:bodyPr anchor="t">
            <a:normAutofit fontScale="625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Le tribunal est fondé </a:t>
            </a:r>
            <a:r>
              <a:rPr lang="fr-FR" sz="2000" dirty="0"/>
              <a:t>le 19 janvier </a:t>
            </a:r>
            <a:r>
              <a:rPr lang="fr-FR" sz="2000" dirty="0" smtClean="0"/>
              <a:t>1946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Volonté de faire du procès </a:t>
            </a:r>
            <a:r>
              <a:rPr lang="fr-FR" sz="2000" dirty="0" smtClean="0">
                <a:solidFill>
                  <a:schemeClr val="accent2"/>
                </a:solidFill>
              </a:rPr>
              <a:t>un enseignement de ce qu’est la Justice </a:t>
            </a:r>
            <a:r>
              <a:rPr lang="fr-FR" sz="2000" dirty="0" smtClean="0"/>
              <a:t>pour les japonais.</a:t>
            </a:r>
            <a:endParaRPr lang="fr-FR" sz="2000" dirty="0"/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Il est « calqué » sur le tribunal de </a:t>
            </a:r>
            <a:r>
              <a:rPr lang="fr-FR" sz="2000" dirty="0" smtClean="0">
                <a:solidFill>
                  <a:schemeClr val="accent2"/>
                </a:solidFill>
              </a:rPr>
              <a:t>Nuremberg</a:t>
            </a:r>
            <a:r>
              <a:rPr lang="fr-FR" sz="2000" dirty="0" smtClean="0"/>
              <a:t>, malgré certaines différences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28 prévenus </a:t>
            </a:r>
            <a:r>
              <a:rPr lang="fr-FR" sz="2000" dirty="0" smtClean="0"/>
              <a:t>(19 militaires, 9 civils) parmi les 80 présentés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Crimes contre la </a:t>
            </a:r>
            <a:r>
              <a:rPr lang="fr-FR" sz="2000" dirty="0" smtClean="0">
                <a:solidFill>
                  <a:schemeClr val="accent2"/>
                </a:solidFill>
              </a:rPr>
              <a:t>paix</a:t>
            </a:r>
            <a:r>
              <a:rPr lang="fr-FR" sz="2000" dirty="0" smtClean="0"/>
              <a:t> (classe A) </a:t>
            </a:r>
            <a:r>
              <a:rPr lang="fr-FR" sz="2000" dirty="0">
                <a:sym typeface="Wingdings" pitchFamily="2" charset="2"/>
              </a:rPr>
              <a:t>ceux </a:t>
            </a:r>
            <a:r>
              <a:rPr lang="fr-FR" sz="2000" dirty="0" smtClean="0">
                <a:sym typeface="Wingdings" pitchFamily="2" charset="2"/>
              </a:rPr>
              <a:t>jugés seulement </a:t>
            </a:r>
            <a:r>
              <a:rPr lang="fr-FR" sz="2000" dirty="0">
                <a:sym typeface="Wingdings" pitchFamily="2" charset="2"/>
              </a:rPr>
              <a:t>à Tôkyô</a:t>
            </a:r>
            <a:endParaRPr lang="fr-FR" sz="2000" dirty="0" smtClean="0"/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Crimes de </a:t>
            </a:r>
            <a:r>
              <a:rPr lang="fr-FR" sz="2000" dirty="0" smtClean="0">
                <a:solidFill>
                  <a:schemeClr val="accent2"/>
                </a:solidFill>
              </a:rPr>
              <a:t>guerre</a:t>
            </a:r>
            <a:r>
              <a:rPr lang="fr-FR" sz="2000" dirty="0" smtClean="0"/>
              <a:t> conventionnels (classe B)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Crimes </a:t>
            </a:r>
            <a:r>
              <a:rPr lang="fr-FR" sz="2000" dirty="0"/>
              <a:t>contre </a:t>
            </a:r>
            <a:r>
              <a:rPr lang="fr-FR" sz="2000" dirty="0" smtClean="0">
                <a:solidFill>
                  <a:schemeClr val="accent2"/>
                </a:solidFill>
              </a:rPr>
              <a:t>l’humanité</a:t>
            </a:r>
            <a:r>
              <a:rPr lang="fr-FR" sz="2000" dirty="0" smtClean="0"/>
              <a:t> (classe C) </a:t>
            </a:r>
            <a:r>
              <a:rPr lang="fr-FR" sz="2000" dirty="0" smtClean="0">
                <a:sym typeface="Wingdings" panose="05000000000000000000" pitchFamily="2" charset="2"/>
              </a:rPr>
              <a:t> seulement à Nuremberg</a:t>
            </a:r>
            <a:endParaRPr lang="fr-FR" sz="2000" dirty="0"/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11 juges </a:t>
            </a:r>
            <a:r>
              <a:rPr lang="fr-FR" sz="2000" dirty="0" smtClean="0"/>
              <a:t>issus des </a:t>
            </a:r>
            <a:r>
              <a:rPr lang="fr-FR" sz="2000" dirty="0" smtClean="0">
                <a:solidFill>
                  <a:schemeClr val="accent2"/>
                </a:solidFill>
              </a:rPr>
              <a:t>nations alliées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2 ans et demi</a:t>
            </a:r>
            <a:r>
              <a:rPr lang="fr-FR" sz="2000" dirty="0" smtClean="0"/>
              <a:t>, jugement de 1200 pages</a:t>
            </a:r>
          </a:p>
          <a:p>
            <a:pPr algn="just">
              <a:buFont typeface="Wingdings" pitchFamily="2" charset="2"/>
              <a:buChar char="v"/>
            </a:pPr>
            <a:endParaRPr lang="fr-FR" sz="2000" dirty="0" smtClean="0"/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7</a:t>
            </a:r>
            <a:r>
              <a:rPr lang="fr-FR" sz="2000" dirty="0" smtClean="0"/>
              <a:t> condamnés à </a:t>
            </a:r>
            <a:r>
              <a:rPr lang="fr-FR" sz="2000" dirty="0" smtClean="0">
                <a:solidFill>
                  <a:schemeClr val="accent2"/>
                </a:solidFill>
              </a:rPr>
              <a:t>mort</a:t>
            </a:r>
            <a:r>
              <a:rPr lang="fr-FR" sz="2000" dirty="0" smtClean="0"/>
              <a:t> (pendaison le 23 décembre 1948)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/>
              <a:t>Emprisonnement à perpétuité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20 ans </a:t>
            </a:r>
            <a:r>
              <a:rPr lang="fr-FR" sz="2000" dirty="0" smtClean="0"/>
              <a:t>(</a:t>
            </a:r>
            <a:r>
              <a:rPr lang="fr-FR" sz="2000" dirty="0" err="1" smtClean="0"/>
              <a:t>Shinegori</a:t>
            </a:r>
            <a:r>
              <a:rPr lang="fr-FR" sz="2000" dirty="0" smtClean="0"/>
              <a:t> </a:t>
            </a:r>
            <a:r>
              <a:rPr lang="fr-FR" sz="2000" dirty="0" err="1" smtClean="0"/>
              <a:t>Tôgô</a:t>
            </a:r>
            <a:r>
              <a:rPr lang="fr-FR" sz="2000" dirty="0" smtClean="0"/>
              <a:t>)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7 ans </a:t>
            </a:r>
            <a:r>
              <a:rPr lang="fr-FR" sz="2000" dirty="0" smtClean="0"/>
              <a:t>(</a:t>
            </a:r>
            <a:r>
              <a:rPr lang="fr-FR" sz="2000" dirty="0" err="1" smtClean="0"/>
              <a:t>Shigemitsu</a:t>
            </a:r>
            <a:r>
              <a:rPr lang="fr-FR" sz="2000" dirty="0" smtClean="0"/>
              <a:t> </a:t>
            </a:r>
            <a:r>
              <a:rPr lang="fr-FR" sz="2000" dirty="0" err="1" smtClean="0"/>
              <a:t>Mamoru</a:t>
            </a:r>
            <a:r>
              <a:rPr lang="fr-FR" sz="2000" dirty="0" smtClean="0"/>
              <a:t>, relâché le 21/11/1950)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4</a:t>
            </a:r>
            <a:r>
              <a:rPr lang="fr-FR" sz="2000" dirty="0" smtClean="0"/>
              <a:t> meurent en prison </a:t>
            </a:r>
            <a:r>
              <a:rPr lang="fr-FR" sz="2000" dirty="0" smtClean="0">
                <a:solidFill>
                  <a:schemeClr val="accent2"/>
                </a:solidFill>
              </a:rPr>
              <a:t>12 relâchés </a:t>
            </a:r>
            <a:r>
              <a:rPr lang="fr-FR" sz="2000" dirty="0" smtClean="0"/>
              <a:t>entre 52 et 55…</a:t>
            </a:r>
          </a:p>
          <a:p>
            <a:pPr algn="just">
              <a:buFont typeface="Wingdings" pitchFamily="2" charset="2"/>
              <a:buChar char="v"/>
            </a:pPr>
            <a:r>
              <a:rPr lang="fr-FR" sz="2000" dirty="0" smtClean="0">
                <a:solidFill>
                  <a:schemeClr val="accent2"/>
                </a:solidFill>
              </a:rPr>
              <a:t>19 autres prévenus </a:t>
            </a:r>
            <a:r>
              <a:rPr lang="fr-FR" sz="2000" dirty="0" smtClean="0"/>
              <a:t>accusés de classe A libérés le 24 décembre. </a:t>
            </a:r>
            <a:r>
              <a:rPr lang="fr-FR" sz="2000" dirty="0" err="1" smtClean="0">
                <a:solidFill>
                  <a:schemeClr val="accent2"/>
                </a:solidFill>
              </a:rPr>
              <a:t>Kishi</a:t>
            </a:r>
            <a:r>
              <a:rPr lang="fr-FR" sz="2000" dirty="0" smtClean="0">
                <a:solidFill>
                  <a:schemeClr val="accent2"/>
                </a:solidFill>
              </a:rPr>
              <a:t> </a:t>
            </a:r>
            <a:r>
              <a:rPr lang="fr-FR" sz="2000" dirty="0" err="1" smtClean="0">
                <a:solidFill>
                  <a:schemeClr val="accent2"/>
                </a:solidFill>
              </a:rPr>
              <a:t>Nobusuke</a:t>
            </a:r>
            <a:r>
              <a:rPr lang="fr-FR" sz="2000" dirty="0" smtClean="0">
                <a:solidFill>
                  <a:schemeClr val="accent2"/>
                </a:solidFill>
              </a:rPr>
              <a:t> </a:t>
            </a:r>
            <a:r>
              <a:rPr lang="fr-FR" sz="2000" dirty="0" smtClean="0"/>
              <a:t>ou encore </a:t>
            </a:r>
            <a:r>
              <a:rPr lang="fr-FR" sz="2000" dirty="0" err="1" smtClean="0">
                <a:solidFill>
                  <a:schemeClr val="accent2"/>
                </a:solidFill>
              </a:rPr>
              <a:t>Sasakawa</a:t>
            </a:r>
            <a:r>
              <a:rPr lang="fr-FR" sz="2000" dirty="0" smtClean="0">
                <a:solidFill>
                  <a:schemeClr val="accent2"/>
                </a:solidFill>
              </a:rPr>
              <a:t> </a:t>
            </a:r>
            <a:r>
              <a:rPr lang="fr-FR" sz="2000" dirty="0" err="1" smtClean="0">
                <a:solidFill>
                  <a:schemeClr val="accent2"/>
                </a:solidFill>
              </a:rPr>
              <a:t>Ryôichi</a:t>
            </a:r>
            <a:r>
              <a:rPr lang="fr-FR" sz="2000" dirty="0" smtClean="0">
                <a:solidFill>
                  <a:schemeClr val="accent2"/>
                </a:solidFill>
              </a:rPr>
              <a:t> </a:t>
            </a:r>
            <a:r>
              <a:rPr lang="fr-FR" sz="2000" dirty="0" smtClean="0"/>
              <a:t>sont libérés (et auront la belle vie !)</a:t>
            </a:r>
            <a:endParaRPr lang="fr-FR" sz="20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814" y="4040524"/>
            <a:ext cx="3586698" cy="23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16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581286"/>
          </a:xfrm>
        </p:spPr>
        <p:txBody>
          <a:bodyPr/>
          <a:lstStyle/>
          <a:p>
            <a:pPr algn="ctr"/>
            <a:r>
              <a:rPr lang="fr-FR" dirty="0" smtClean="0"/>
              <a:t>La « justice des vainqueurs »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39487" y="1844824"/>
            <a:ext cx="5504513" cy="4896544"/>
          </a:xfrm>
        </p:spPr>
        <p:txBody>
          <a:bodyPr anchor="t">
            <a:normAutofit fontScale="85000"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sz="1400" dirty="0" smtClean="0"/>
              <a:t>George </a:t>
            </a:r>
            <a:r>
              <a:rPr lang="fr-FR" sz="1400" dirty="0" err="1" smtClean="0"/>
              <a:t>Kennan</a:t>
            </a:r>
            <a:r>
              <a:rPr lang="fr-FR" sz="1400" dirty="0" smtClean="0"/>
              <a:t> : « Le procès était </a:t>
            </a:r>
            <a:r>
              <a:rPr lang="fr-FR" sz="1400" dirty="0" smtClean="0">
                <a:solidFill>
                  <a:schemeClr val="accent2"/>
                </a:solidFill>
              </a:rPr>
              <a:t>profondément mal conçu </a:t>
            </a:r>
            <a:r>
              <a:rPr lang="fr-FR" sz="1400" dirty="0" smtClean="0"/>
              <a:t>dès le début. [Il] était entouré de </a:t>
            </a:r>
            <a:r>
              <a:rPr lang="fr-FR" sz="1400" dirty="0" smtClean="0">
                <a:solidFill>
                  <a:schemeClr val="accent2"/>
                </a:solidFill>
              </a:rPr>
              <a:t>simili de procédures judiciaires </a:t>
            </a:r>
            <a:r>
              <a:rPr lang="fr-FR" sz="1400" dirty="0" smtClean="0"/>
              <a:t>qui trahissaient sa vraie nature [qui était bien plus proche de celle] d’un </a:t>
            </a:r>
            <a:r>
              <a:rPr lang="fr-FR" sz="1400" dirty="0" smtClean="0">
                <a:solidFill>
                  <a:schemeClr val="accent2"/>
                </a:solidFill>
              </a:rPr>
              <a:t>procès politique</a:t>
            </a:r>
            <a:r>
              <a:rPr lang="fr-FR" sz="1400" dirty="0" smtClean="0"/>
              <a:t>…et non d’un procès judiciaire »</a:t>
            </a:r>
          </a:p>
          <a:p>
            <a:pPr lvl="1" algn="just">
              <a:buFont typeface="Wingdings" pitchFamily="2" charset="2"/>
              <a:buChar char="v"/>
            </a:pPr>
            <a:endParaRPr lang="fr-FR" sz="1100" dirty="0" smtClean="0"/>
          </a:p>
          <a:p>
            <a:pPr algn="just">
              <a:buFont typeface="Wingdings" pitchFamily="2" charset="2"/>
              <a:buChar char="v"/>
            </a:pPr>
            <a:r>
              <a:rPr lang="fr-FR" sz="1400" dirty="0" smtClean="0">
                <a:solidFill>
                  <a:schemeClr val="accent2"/>
                </a:solidFill>
              </a:rPr>
              <a:t>Aucun juge </a:t>
            </a:r>
            <a:r>
              <a:rPr lang="fr-FR" sz="1400" dirty="0" smtClean="0"/>
              <a:t>venant d’un </a:t>
            </a:r>
            <a:r>
              <a:rPr lang="fr-FR" sz="1400" dirty="0" smtClean="0">
                <a:solidFill>
                  <a:schemeClr val="accent2"/>
                </a:solidFill>
              </a:rPr>
              <a:t>pays défait </a:t>
            </a:r>
            <a:r>
              <a:rPr lang="fr-FR" sz="1400" dirty="0" smtClean="0"/>
              <a:t>ou même </a:t>
            </a:r>
            <a:r>
              <a:rPr lang="fr-FR" sz="1400" dirty="0" smtClean="0">
                <a:solidFill>
                  <a:schemeClr val="accent2"/>
                </a:solidFill>
              </a:rPr>
              <a:t>neutre</a:t>
            </a:r>
            <a:r>
              <a:rPr lang="fr-FR" sz="1400" dirty="0" smtClean="0"/>
              <a:t> = «</a:t>
            </a:r>
            <a:r>
              <a:rPr lang="fr-FR" sz="1400" dirty="0"/>
              <a:t> Justice des vainqueurs </a:t>
            </a:r>
            <a:r>
              <a:rPr lang="fr-FR" sz="1400" dirty="0" smtClean="0"/>
              <a:t>».</a:t>
            </a:r>
            <a:endParaRPr lang="fr-FR" sz="1400" dirty="0"/>
          </a:p>
          <a:p>
            <a:pPr algn="just">
              <a:buFont typeface="Wingdings" pitchFamily="2" charset="2"/>
              <a:buChar char="v"/>
            </a:pPr>
            <a:r>
              <a:rPr lang="fr-FR" sz="1400" dirty="0"/>
              <a:t>La </a:t>
            </a:r>
            <a:r>
              <a:rPr lang="fr-FR" sz="1400" dirty="0">
                <a:solidFill>
                  <a:schemeClr val="accent2"/>
                </a:solidFill>
              </a:rPr>
              <a:t>rétroactivité</a:t>
            </a:r>
            <a:r>
              <a:rPr lang="fr-FR" sz="1400" dirty="0"/>
              <a:t> </a:t>
            </a:r>
            <a:r>
              <a:rPr lang="fr-FR" sz="1400" dirty="0" smtClean="0"/>
              <a:t>des chefs d’inculpation : Le crime contre la paix ou contre l’humanité n’existaient pas…</a:t>
            </a:r>
          </a:p>
          <a:p>
            <a:pPr algn="just">
              <a:buFont typeface="Wingdings" pitchFamily="2" charset="2"/>
              <a:buChar char="v"/>
            </a:pPr>
            <a:r>
              <a:rPr lang="fr-FR" sz="1400" dirty="0"/>
              <a:t>Certains sont </a:t>
            </a:r>
            <a:r>
              <a:rPr lang="fr-FR" sz="1400" dirty="0" smtClean="0">
                <a:solidFill>
                  <a:schemeClr val="accent2"/>
                </a:solidFill>
              </a:rPr>
              <a:t>épargnés</a:t>
            </a:r>
            <a:r>
              <a:rPr lang="fr-FR" sz="1400" dirty="0" smtClean="0"/>
              <a:t>, comme l’Empereur, ou l’</a:t>
            </a:r>
            <a:r>
              <a:rPr lang="fr-FR" sz="1400" dirty="0" smtClean="0">
                <a:solidFill>
                  <a:schemeClr val="accent2"/>
                </a:solidFill>
              </a:rPr>
              <a:t>unité 731 </a:t>
            </a:r>
            <a:r>
              <a:rPr lang="fr-FR" sz="1400" dirty="0" smtClean="0"/>
              <a:t>(Les américains demandent les résultats des expériences de </a:t>
            </a:r>
            <a:r>
              <a:rPr lang="fr-FR" sz="1400" dirty="0" err="1" smtClean="0"/>
              <a:t>Shirō</a:t>
            </a:r>
            <a:r>
              <a:rPr lang="fr-FR" sz="1400" dirty="0" smtClean="0"/>
              <a:t> </a:t>
            </a:r>
            <a:r>
              <a:rPr lang="fr-FR" sz="1400" dirty="0" err="1" smtClean="0"/>
              <a:t>Ishii</a:t>
            </a:r>
            <a:r>
              <a:rPr lang="fr-FR" sz="1400" dirty="0" smtClean="0"/>
              <a:t>)</a:t>
            </a:r>
            <a:endParaRPr lang="fr-FR" sz="1400" dirty="0"/>
          </a:p>
          <a:p>
            <a:pPr algn="just">
              <a:buFont typeface="Wingdings" pitchFamily="2" charset="2"/>
              <a:buChar char="v"/>
            </a:pPr>
            <a:endParaRPr lang="fr-FR" sz="1400" dirty="0"/>
          </a:p>
          <a:p>
            <a:pPr algn="just">
              <a:buFont typeface="Wingdings" pitchFamily="2" charset="2"/>
              <a:buChar char="v"/>
            </a:pPr>
            <a:r>
              <a:rPr lang="fr-FR" sz="1400" dirty="0"/>
              <a:t>3</a:t>
            </a:r>
            <a:r>
              <a:rPr lang="fr-FR" sz="1400" dirty="0" smtClean="0"/>
              <a:t> juges expriment des </a:t>
            </a:r>
            <a:r>
              <a:rPr lang="fr-FR" sz="1400" dirty="0" smtClean="0">
                <a:solidFill>
                  <a:schemeClr val="accent2"/>
                </a:solidFill>
              </a:rPr>
              <a:t>opinions</a:t>
            </a:r>
            <a:r>
              <a:rPr lang="fr-FR" sz="1400" dirty="0" smtClean="0">
                <a:solidFill>
                  <a:srgbClr val="C00000"/>
                </a:solidFill>
              </a:rPr>
              <a:t> </a:t>
            </a:r>
            <a:r>
              <a:rPr lang="fr-FR" sz="1400" dirty="0" smtClean="0">
                <a:solidFill>
                  <a:schemeClr val="accent2"/>
                </a:solidFill>
              </a:rPr>
              <a:t>dissidentes</a:t>
            </a:r>
            <a:r>
              <a:rPr lang="fr-FR" sz="1400" dirty="0" smtClean="0"/>
              <a:t>. 2 qui critiquent l’exemption de l’Empereur et le </a:t>
            </a:r>
            <a:r>
              <a:rPr lang="fr-FR" sz="1400" dirty="0" smtClean="0">
                <a:solidFill>
                  <a:schemeClr val="accent2"/>
                </a:solidFill>
              </a:rPr>
              <a:t>juge indien, </a:t>
            </a:r>
            <a:r>
              <a:rPr lang="fr-FR" sz="1400" dirty="0" err="1" smtClean="0">
                <a:solidFill>
                  <a:schemeClr val="accent2"/>
                </a:solidFill>
              </a:rPr>
              <a:t>Radhabinod</a:t>
            </a:r>
            <a:r>
              <a:rPr lang="fr-FR" sz="1400" dirty="0" smtClean="0">
                <a:solidFill>
                  <a:schemeClr val="accent2"/>
                </a:solidFill>
              </a:rPr>
              <a:t> Pal </a:t>
            </a:r>
            <a:r>
              <a:rPr lang="fr-FR" sz="1400" dirty="0" smtClean="0"/>
              <a:t>:</a:t>
            </a:r>
          </a:p>
          <a:p>
            <a:pPr lvl="1" algn="just">
              <a:buFont typeface="Wingdings" pitchFamily="2" charset="2"/>
              <a:buChar char="v"/>
            </a:pPr>
            <a:r>
              <a:rPr lang="fr-FR" sz="1200" dirty="0" smtClean="0">
                <a:solidFill>
                  <a:schemeClr val="accent2"/>
                </a:solidFill>
              </a:rPr>
              <a:t>Hypocrisie</a:t>
            </a:r>
            <a:r>
              <a:rPr lang="fr-FR" sz="1200" dirty="0" smtClean="0">
                <a:solidFill>
                  <a:srgbClr val="C00000"/>
                </a:solidFill>
              </a:rPr>
              <a:t> </a:t>
            </a:r>
            <a:r>
              <a:rPr lang="fr-FR" sz="1200" dirty="0" smtClean="0"/>
              <a:t>de passer outre </a:t>
            </a:r>
            <a:r>
              <a:rPr lang="fr-FR" sz="1200" dirty="0" smtClean="0">
                <a:solidFill>
                  <a:schemeClr val="accent2"/>
                </a:solidFill>
              </a:rPr>
              <a:t>l’impérialisme occidental </a:t>
            </a:r>
            <a:r>
              <a:rPr lang="fr-FR" sz="1200" dirty="0" smtClean="0"/>
              <a:t>en Asie. Les américains ont pu présenter leur expansion comme étant leur destin, leur intérêt </a:t>
            </a:r>
            <a:r>
              <a:rPr lang="fr-FR" sz="1200" dirty="0"/>
              <a:t>national </a:t>
            </a:r>
            <a:r>
              <a:rPr lang="fr-FR" sz="1200" dirty="0" smtClean="0"/>
              <a:t>et leur honneur, voire même comme un poids pour l’homme blanc, tandis que dans le cas de l’expansion japonaise, on la condamnait pour n’être qu’une pure agression. (Kenneth</a:t>
            </a:r>
            <a:r>
              <a:rPr lang="fr-FR" sz="1200" dirty="0"/>
              <a:t>, </a:t>
            </a:r>
            <a:r>
              <a:rPr lang="fr-FR" sz="1200" i="1" dirty="0"/>
              <a:t>op. </a:t>
            </a:r>
            <a:r>
              <a:rPr lang="fr-FR" sz="1200" dirty="0" err="1"/>
              <a:t>cit</a:t>
            </a:r>
            <a:r>
              <a:rPr lang="fr-FR" sz="1200" dirty="0"/>
              <a:t>. p. 126)</a:t>
            </a:r>
            <a:endParaRPr lang="fr-FR" sz="1200" dirty="0" smtClean="0"/>
          </a:p>
          <a:p>
            <a:pPr lvl="1" algn="just">
              <a:buFont typeface="Wingdings" pitchFamily="2" charset="2"/>
              <a:buChar char="v"/>
            </a:pPr>
            <a:r>
              <a:rPr lang="fr-FR" sz="1200" dirty="0" smtClean="0"/>
              <a:t>Quid des </a:t>
            </a:r>
            <a:r>
              <a:rPr lang="fr-FR" sz="1200" dirty="0" smtClean="0">
                <a:solidFill>
                  <a:schemeClr val="accent2"/>
                </a:solidFill>
              </a:rPr>
              <a:t>bombardements atomiques </a:t>
            </a:r>
            <a:r>
              <a:rPr lang="fr-FR" sz="1200" dirty="0" smtClean="0"/>
              <a:t>que l’on pourrait qualifier de </a:t>
            </a:r>
            <a:r>
              <a:rPr lang="fr-FR" sz="1200" dirty="0" smtClean="0">
                <a:solidFill>
                  <a:schemeClr val="accent2"/>
                </a:solidFill>
              </a:rPr>
              <a:t>crime contre l’humanité</a:t>
            </a:r>
            <a:r>
              <a:rPr lang="fr-FR" sz="1200" dirty="0" smtClean="0">
                <a:solidFill>
                  <a:srgbClr val="C00000"/>
                </a:solidFill>
              </a:rPr>
              <a:t> </a:t>
            </a:r>
            <a:r>
              <a:rPr lang="fr-FR" sz="1200" dirty="0" smtClean="0"/>
              <a:t>?</a:t>
            </a:r>
          </a:p>
          <a:p>
            <a:pPr lvl="1" algn="just">
              <a:buFont typeface="Wingdings" pitchFamily="2" charset="2"/>
              <a:buChar char="v"/>
            </a:pPr>
            <a:r>
              <a:rPr lang="fr-FR" sz="1200" dirty="0" smtClean="0"/>
              <a:t>Il qualifie néanmoins les crimes des dirigeants japonais d’abominables.</a:t>
            </a:r>
            <a:endParaRPr lang="fr-FR" sz="1100" dirty="0" smtClean="0"/>
          </a:p>
          <a:p>
            <a:pPr lvl="1" algn="just">
              <a:buFont typeface="Wingdings" pitchFamily="2" charset="2"/>
              <a:buChar char="v"/>
            </a:pPr>
            <a:endParaRPr lang="fr-FR" sz="1100" dirty="0" smtClean="0"/>
          </a:p>
          <a:p>
            <a:pPr lvl="1" algn="just">
              <a:buFont typeface="Wingdings" pitchFamily="2" charset="2"/>
              <a:buChar char="v"/>
            </a:pPr>
            <a:endParaRPr lang="fr-FR" sz="1100" dirty="0"/>
          </a:p>
          <a:p>
            <a:pPr algn="just">
              <a:buFont typeface="Wingdings" pitchFamily="2" charset="2"/>
              <a:buChar char="v"/>
            </a:pPr>
            <a:r>
              <a:rPr lang="fr-FR" sz="1400" dirty="0" smtClean="0"/>
              <a:t>Référence filmographique : </a:t>
            </a:r>
            <a:r>
              <a:rPr lang="fr-FR" sz="1400" i="1" dirty="0" smtClean="0"/>
              <a:t>Tokyo Trial </a:t>
            </a:r>
            <a:r>
              <a:rPr lang="fr-FR" sz="1400" dirty="0" smtClean="0"/>
              <a:t>(4 </a:t>
            </a:r>
            <a:r>
              <a:rPr lang="fr-FR" sz="1400" dirty="0" err="1" smtClean="0"/>
              <a:t>ep</a:t>
            </a:r>
            <a:r>
              <a:rPr lang="fr-FR" sz="1400" dirty="0" smtClean="0"/>
              <a:t>. sur </a:t>
            </a:r>
            <a:r>
              <a:rPr lang="fr-FR" sz="1400" dirty="0" err="1" smtClean="0"/>
              <a:t>Netlfix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543827"/>
            <a:ext cx="2970683" cy="226248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7" y="3933056"/>
            <a:ext cx="3517220" cy="2686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https://upload.wikimedia.org/wikipedia/commons/thumb/9/9c/Yasukuni_Radha_Binod_Pal_Commending_Stele.jpg/800px-Yasukuni_Radha_Binod_Pal_Commending_Ste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" y="3933056"/>
            <a:ext cx="3706040" cy="277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674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idx="1"/>
          </p:nvPr>
        </p:nvSpPr>
        <p:spPr>
          <a:xfrm>
            <a:off x="89600" y="1916832"/>
            <a:ext cx="7146696" cy="3672408"/>
          </a:xfrm>
        </p:spPr>
        <p:txBody>
          <a:bodyPr>
            <a:normAutofit fontScale="62500" lnSpcReduction="20000"/>
          </a:bodyPr>
          <a:lstStyle/>
          <a:p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Septembre 1945 : Le Général Douglas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MacArthur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est placé à la tête du </a:t>
            </a:r>
            <a:r>
              <a:rPr lang="fr-FR" dirty="0" smtClean="0">
                <a:solidFill>
                  <a:schemeClr val="accent2"/>
                </a:solidFill>
              </a:rPr>
              <a:t>Commandement Suprême des Forces Alliées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b="1" dirty="0" smtClean="0">
                <a:solidFill>
                  <a:schemeClr val="accent2"/>
                </a:solidFill>
              </a:rPr>
              <a:t>SCAP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). On parle aussi de General </a:t>
            </a:r>
            <a:r>
              <a:rPr lang="fr-FR" dirty="0" err="1" smtClean="0">
                <a:solidFill>
                  <a:schemeClr val="bg1">
                    <a:lumMod val="50000"/>
                  </a:schemeClr>
                </a:solidFill>
              </a:rPr>
              <a:t>Headquarter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 (GHQ)</a:t>
            </a:r>
          </a:p>
          <a:p>
            <a:pPr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Refondation du nouvel ordre mondial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sur les valeurs promues (notamment) par les américains : démocratie, libéralisme (politique et économique), droits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humains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universels, individualisme,…</a:t>
            </a:r>
          </a:p>
          <a:p>
            <a:pPr lvl="1">
              <a:buFont typeface="Wingdings" pitchFamily="2" charset="2"/>
              <a:buChar char="v"/>
            </a:pP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fr-FR" b="1" u="sng" dirty="0" smtClean="0">
                <a:solidFill>
                  <a:schemeClr val="bg1">
                    <a:lumMod val="50000"/>
                  </a:schemeClr>
                </a:solidFill>
              </a:rPr>
              <a:t>La refonte du Japon devient une expérience :</a:t>
            </a:r>
            <a:endParaRPr lang="fr-FR" b="1" u="sng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Démocratie = paix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(le peuple n’a jamais intérêt à faire la guerre)</a:t>
            </a:r>
          </a:p>
          <a:p>
            <a:pPr lvl="1"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Désarmer le Japon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(empêcher militarisation)</a:t>
            </a:r>
          </a:p>
          <a:p>
            <a:pPr lvl="1">
              <a:buFont typeface="Wingdings" pitchFamily="2" charset="2"/>
              <a:buChar char="v"/>
            </a:pPr>
            <a:r>
              <a:rPr lang="fr-FR" dirty="0" smtClean="0">
                <a:solidFill>
                  <a:schemeClr val="accent2"/>
                </a:solidFill>
              </a:rPr>
              <a:t>Transformer la société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japonaise, </a:t>
            </a:r>
            <a:r>
              <a:rPr lang="fr-FR" dirty="0" smtClean="0">
                <a:solidFill>
                  <a:schemeClr val="accent2"/>
                </a:solidFill>
              </a:rPr>
              <a:t>rééduquer la population</a:t>
            </a:r>
          </a:p>
          <a:p>
            <a:pPr>
              <a:buFont typeface="Wingdings" pitchFamily="2" charset="2"/>
              <a:buChar char="v"/>
            </a:pPr>
            <a:r>
              <a:rPr lang="fr-FR" b="1" dirty="0">
                <a:solidFill>
                  <a:schemeClr val="accent2"/>
                </a:solidFill>
              </a:rPr>
              <a:t>Michael Doyle (historien)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: « [dans l’état du droit international de l’époque],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les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occupants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n’avaient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pas la permission de réformer les lois, promouvoir des droits de l’homme pas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encore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reconnus nationalement, changer la constitution, démocratiser ou promouvoir </a:t>
            </a: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fr-FR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l’égalité 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sociale ». </a:t>
            </a:r>
          </a:p>
          <a:p>
            <a:pPr marL="0" indent="0">
              <a:buNone/>
            </a:pP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The Question of Intervention: John Stuart Mill and the </a:t>
            </a:r>
            <a:r>
              <a:rPr lang="fr-FR" i="1" dirty="0" err="1">
                <a:solidFill>
                  <a:schemeClr val="bg1">
                    <a:lumMod val="50000"/>
                  </a:schemeClr>
                </a:solidFill>
              </a:rPr>
              <a:t>Responsibility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 to </a:t>
            </a:r>
            <a:r>
              <a:rPr lang="fr-FR" i="1" dirty="0" err="1">
                <a:solidFill>
                  <a:schemeClr val="bg1">
                    <a:lumMod val="50000"/>
                  </a:schemeClr>
                </a:solidFill>
              </a:rPr>
              <a:t>Protect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, 2015, p. 150-151). 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endParaRPr lang="fr-FR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fr-FR" sz="1400" b="1" dirty="0" smtClean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fr-FR" sz="1400" b="1" dirty="0">
                <a:solidFill>
                  <a:schemeClr val="accent2"/>
                </a:solidFill>
                <a:sym typeface="Wingdings" pitchFamily="2" charset="2"/>
              </a:rPr>
              <a:t>Réformes américaines interdites par le droit international</a:t>
            </a:r>
            <a:r>
              <a:rPr lang="fr-FR" sz="1400" b="1" dirty="0" smtClean="0">
                <a:solidFill>
                  <a:schemeClr val="accent2"/>
                </a:solidFill>
                <a:sym typeface="Wingdings" pitchFamily="2" charset="2"/>
              </a:rPr>
              <a:t>…</a:t>
            </a:r>
            <a:endParaRPr lang="fr-FR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buFont typeface="Wingdings" pitchFamily="2" charset="2"/>
              <a:buChar char="v"/>
            </a:pP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098" name="Picture 2" descr="Image associÃ©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r="15728"/>
          <a:stretch/>
        </p:blipFill>
        <p:spPr bwMode="auto">
          <a:xfrm>
            <a:off x="7181800" y="1052736"/>
            <a:ext cx="1981200" cy="23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84830" y="694179"/>
            <a:ext cx="8119618" cy="358557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fr-FR" sz="2400" kern="1200" cap="all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– l’adoption d’une nouvelle constitution</a:t>
            </a:r>
            <a:endParaRPr lang="fr-FR" sz="2400" kern="1200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2" descr="Résultat de recherche d'images pour &quot;GHQ scap&quot;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374762"/>
            <a:ext cx="2368444" cy="148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eneral Headquarters, Supreme Commander for the Allied Powers  (GHQ/SCAP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75" y="3357816"/>
            <a:ext cx="3294855" cy="34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5876775" y="3336300"/>
            <a:ext cx="1152128" cy="3891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 rot="16200000">
            <a:off x="6567688" y="6130914"/>
            <a:ext cx="1045013" cy="26659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061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9592" y="412294"/>
            <a:ext cx="8496944" cy="771406"/>
          </a:xfrm>
        </p:spPr>
        <p:txBody>
          <a:bodyPr>
            <a:normAutofit/>
          </a:bodyPr>
          <a:lstStyle/>
          <a:p>
            <a:r>
              <a:rPr lang="fr-FR" sz="1800" dirty="0" smtClean="0"/>
              <a:t>Un processus mouvementé…</a:t>
            </a:r>
            <a:endParaRPr lang="fr-FR" sz="1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12776"/>
            <a:ext cx="5148065" cy="4968552"/>
          </a:xfrm>
          <a:solidFill>
            <a:schemeClr val="bg1">
              <a:lumMod val="95000"/>
            </a:schemeClr>
          </a:solidFill>
        </p:spPr>
        <p:txBody>
          <a:bodyPr anchor="t">
            <a:normAutofit fontScale="62500" lnSpcReduction="20000"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altLang="ja-JP" sz="1700" dirty="0" smtClean="0"/>
              <a:t>Le gouvernement américain considère qu’il vaut mieux </a:t>
            </a:r>
            <a:r>
              <a:rPr lang="fr-FR" altLang="ja-JP" sz="1700" dirty="0" smtClean="0">
                <a:solidFill>
                  <a:schemeClr val="accent2"/>
                </a:solidFill>
              </a:rPr>
              <a:t>laisser le gouvernement japonais écrire sa propre Constitution </a:t>
            </a:r>
            <a:r>
              <a:rPr lang="fr-FR" altLang="ja-JP" sz="1700" dirty="0" smtClean="0"/>
              <a:t>(plus grande légitimité et meilleure réception chez les citoyens). </a:t>
            </a:r>
            <a:r>
              <a:rPr lang="fr-FR" sz="1700" dirty="0" smtClean="0"/>
              <a:t>Le </a:t>
            </a:r>
            <a:r>
              <a:rPr lang="fr-FR" sz="1700" dirty="0" smtClean="0">
                <a:solidFill>
                  <a:schemeClr val="accent2"/>
                </a:solidFill>
              </a:rPr>
              <a:t>GHQ ne doit intervenir qu’en dernier recours</a:t>
            </a:r>
            <a:r>
              <a:rPr lang="fr-FR" sz="1700" dirty="0" smtClean="0"/>
              <a:t>, si le gouvernement ne coopère pas.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Il transmet le 8 octobre 1945 les grandes lignes des dispositions que devra contenir la nouvelle Constitution.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Le </a:t>
            </a:r>
            <a:r>
              <a:rPr lang="fr-FR" sz="1700" dirty="0" err="1" smtClean="0"/>
              <a:t>gvt</a:t>
            </a:r>
            <a:r>
              <a:rPr lang="fr-FR" sz="1700" dirty="0" smtClean="0"/>
              <a:t> japonais mécontent mais le GHQ </a:t>
            </a:r>
            <a:r>
              <a:rPr lang="fr-FR" sz="1700" dirty="0" smtClean="0">
                <a:solidFill>
                  <a:schemeClr val="accent2"/>
                </a:solidFill>
              </a:rPr>
              <a:t>menace</a:t>
            </a:r>
            <a:r>
              <a:rPr lang="fr-FR" sz="1700" dirty="0" smtClean="0"/>
              <a:t> de passer par un </a:t>
            </a:r>
            <a:r>
              <a:rPr lang="fr-FR" sz="1700" dirty="0" smtClean="0">
                <a:solidFill>
                  <a:schemeClr val="accent2"/>
                </a:solidFill>
              </a:rPr>
              <a:t>référendum</a:t>
            </a:r>
            <a:r>
              <a:rPr lang="fr-FR" sz="1700" dirty="0" smtClean="0">
                <a:solidFill>
                  <a:srgbClr val="C00000"/>
                </a:solidFill>
              </a:rPr>
              <a:t> </a:t>
            </a:r>
            <a:r>
              <a:rPr lang="fr-FR" sz="1700" dirty="0" smtClean="0">
                <a:solidFill>
                  <a:schemeClr val="accent2"/>
                </a:solidFill>
              </a:rPr>
              <a:t>populaire</a:t>
            </a:r>
            <a:r>
              <a:rPr lang="fr-FR" sz="1700" dirty="0" smtClean="0">
                <a:solidFill>
                  <a:srgbClr val="C00000"/>
                </a:solidFill>
              </a:rPr>
              <a:t> </a:t>
            </a:r>
            <a:r>
              <a:rPr lang="fr-FR" sz="1700" dirty="0" smtClean="0"/>
              <a:t>! Les conservateurs prennent peur…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Le Premier Ministre </a:t>
            </a:r>
            <a:r>
              <a:rPr lang="fr-FR" sz="1700" dirty="0" err="1" smtClean="0">
                <a:solidFill>
                  <a:schemeClr val="accent2"/>
                </a:solidFill>
              </a:rPr>
              <a:t>Shidehara</a:t>
            </a:r>
            <a:r>
              <a:rPr lang="fr-FR" sz="1700" dirty="0"/>
              <a:t> </a:t>
            </a:r>
            <a:r>
              <a:rPr lang="fr-FR" sz="1700" dirty="0" smtClean="0"/>
              <a:t>(qui s’était prononcé en faveur du traité naval de Washington en 1922) charge un comité d’investigation des problèmes constitutionnels de rédiger la nouvelle Constitution (</a:t>
            </a:r>
            <a:r>
              <a:rPr lang="fr-FR" sz="1700" dirty="0" smtClean="0">
                <a:solidFill>
                  <a:schemeClr val="accent2"/>
                </a:solidFill>
              </a:rPr>
              <a:t>comité Matsumoto</a:t>
            </a:r>
            <a:r>
              <a:rPr lang="fr-FR" sz="1700" dirty="0" smtClean="0"/>
              <a:t>).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Mais le brouillon </a:t>
            </a:r>
            <a:r>
              <a:rPr lang="fr-FR" sz="1700" dirty="0" smtClean="0">
                <a:solidFill>
                  <a:schemeClr val="accent2"/>
                </a:solidFill>
              </a:rPr>
              <a:t>fuite dans la presse </a:t>
            </a:r>
            <a:r>
              <a:rPr lang="fr-FR" sz="1700" dirty="0" smtClean="0"/>
              <a:t>le 1</a:t>
            </a:r>
            <a:r>
              <a:rPr lang="fr-FR" sz="1700" baseline="30000" dirty="0" smtClean="0"/>
              <a:t>er</a:t>
            </a:r>
            <a:r>
              <a:rPr lang="fr-FR" sz="1700" dirty="0" smtClean="0"/>
              <a:t> février 1946 dans le Mainichi </a:t>
            </a:r>
            <a:r>
              <a:rPr lang="fr-FR" sz="1700" dirty="0" err="1" smtClean="0"/>
              <a:t>Shinbun</a:t>
            </a:r>
            <a:r>
              <a:rPr lang="fr-FR" sz="1700" dirty="0" smtClean="0"/>
              <a:t> et </a:t>
            </a:r>
            <a:r>
              <a:rPr lang="fr-FR" sz="1700" dirty="0" err="1" smtClean="0"/>
              <a:t>MacArthur</a:t>
            </a:r>
            <a:r>
              <a:rPr lang="fr-FR" sz="1700" dirty="0" smtClean="0"/>
              <a:t> n’est pas du tout satisfait des </a:t>
            </a:r>
            <a:r>
              <a:rPr lang="fr-FR" sz="1700" dirty="0" smtClean="0">
                <a:solidFill>
                  <a:schemeClr val="accent2"/>
                </a:solidFill>
              </a:rPr>
              <a:t>modifications, largement insuffisantes</a:t>
            </a:r>
            <a:r>
              <a:rPr lang="fr-FR" sz="1700" dirty="0" smtClean="0"/>
              <a:t>…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En </a:t>
            </a:r>
            <a:r>
              <a:rPr lang="fr-FR" sz="1700" b="1" u="sng" dirty="0" smtClean="0"/>
              <a:t>une semaine</a:t>
            </a:r>
            <a:r>
              <a:rPr lang="fr-FR" sz="1700" dirty="0" smtClean="0"/>
              <a:t>, une </a:t>
            </a:r>
            <a:r>
              <a:rPr lang="fr-FR" sz="1700" dirty="0" smtClean="0">
                <a:solidFill>
                  <a:schemeClr val="accent2"/>
                </a:solidFill>
              </a:rPr>
              <a:t>nouvelle version</a:t>
            </a:r>
            <a:r>
              <a:rPr lang="fr-FR" sz="1700" dirty="0" smtClean="0"/>
              <a:t>, complètement différente, va être </a:t>
            </a:r>
            <a:r>
              <a:rPr lang="fr-FR" sz="1700" dirty="0" smtClean="0">
                <a:solidFill>
                  <a:schemeClr val="accent2"/>
                </a:solidFill>
              </a:rPr>
              <a:t>rédigée par le GHQ</a:t>
            </a:r>
            <a:r>
              <a:rPr lang="fr-FR" sz="1700" dirty="0" smtClean="0">
                <a:solidFill>
                  <a:srgbClr val="C00000"/>
                </a:solidFill>
              </a:rPr>
              <a:t> </a:t>
            </a:r>
            <a:r>
              <a:rPr lang="fr-FR" sz="1700" dirty="0" smtClean="0"/>
              <a:t>et présenté le 13 février au gouvernement japonais (pour le moins surpris !).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Quelques points seront modifiés après </a:t>
            </a:r>
            <a:r>
              <a:rPr lang="fr-FR" sz="1700" dirty="0" smtClean="0">
                <a:solidFill>
                  <a:schemeClr val="accent2"/>
                </a:solidFill>
              </a:rPr>
              <a:t>d’ultimes négociations </a:t>
            </a:r>
            <a:r>
              <a:rPr lang="fr-FR" sz="1700" dirty="0" smtClean="0"/>
              <a:t>avec le gouvernement japonais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Le 6 mars 1946, le gouvernement dévoile les grandes lignes du nouveau projet de Constitution. Le 10 avril, des </a:t>
            </a:r>
            <a:r>
              <a:rPr lang="fr-FR" sz="1700" dirty="0" smtClean="0">
                <a:solidFill>
                  <a:schemeClr val="accent2"/>
                </a:solidFill>
              </a:rPr>
              <a:t>élections à la Chambre basse </a:t>
            </a:r>
            <a:r>
              <a:rPr lang="fr-FR" sz="1700" dirty="0" smtClean="0"/>
              <a:t>sont organisées. La Constitution de Meiji est </a:t>
            </a:r>
            <a:r>
              <a:rPr lang="fr-FR" sz="1700" dirty="0" smtClean="0">
                <a:solidFill>
                  <a:schemeClr val="accent2"/>
                </a:solidFill>
              </a:rPr>
              <a:t>amendée</a:t>
            </a:r>
            <a:r>
              <a:rPr lang="fr-FR" sz="1700" dirty="0" smtClean="0"/>
              <a:t> (art 73).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 smtClean="0"/>
              <a:t>La Constitution est promulguée le 3 novembre 1946 et </a:t>
            </a:r>
            <a:br>
              <a:rPr lang="fr-FR" sz="1700" dirty="0" smtClean="0"/>
            </a:br>
            <a:r>
              <a:rPr lang="fr-FR" sz="1700" dirty="0" smtClean="0"/>
              <a:t>entre en vigueur </a:t>
            </a:r>
            <a:r>
              <a:rPr lang="fr-FR" sz="1700" dirty="0" smtClean="0">
                <a:solidFill>
                  <a:schemeClr val="accent2"/>
                </a:solidFill>
              </a:rPr>
              <a:t>le 7 mai 1947</a:t>
            </a:r>
          </a:p>
          <a:p>
            <a:pPr algn="just">
              <a:buFont typeface="Wingdings" pitchFamily="2" charset="2"/>
              <a:buChar char="v"/>
            </a:pPr>
            <a:r>
              <a:rPr lang="fr-FR" sz="1700" dirty="0"/>
              <a:t>Pour les conservateurs, il s’agit d’une </a:t>
            </a:r>
            <a:r>
              <a:rPr lang="fr-FR" sz="1700" dirty="0">
                <a:solidFill>
                  <a:schemeClr val="accent2"/>
                </a:solidFill>
              </a:rPr>
              <a:t>Constitution imposée </a:t>
            </a:r>
            <a:r>
              <a:rPr lang="fr-FR" sz="1700" dirty="0"/>
              <a:t>par les </a:t>
            </a:r>
            <a:r>
              <a:rPr lang="fr-FR" sz="1700" dirty="0" smtClean="0"/>
              <a:t>américains (</a:t>
            </a:r>
            <a:r>
              <a:rPr lang="fr-FR" sz="1700" i="1" dirty="0" err="1" smtClean="0"/>
              <a:t>oshitsukerareta</a:t>
            </a:r>
            <a:r>
              <a:rPr lang="fr-FR" sz="1700" i="1" dirty="0" smtClean="0"/>
              <a:t> </a:t>
            </a:r>
            <a:r>
              <a:rPr lang="fr-FR" sz="1700" i="1" dirty="0" err="1" smtClean="0"/>
              <a:t>kenpô</a:t>
            </a:r>
            <a:r>
              <a:rPr lang="fr-FR" sz="1700" dirty="0" smtClean="0"/>
              <a:t>) </a:t>
            </a:r>
            <a:endParaRPr lang="fr-FR" sz="1700" dirty="0"/>
          </a:p>
          <a:p>
            <a:pPr algn="just">
              <a:buFont typeface="Wingdings" pitchFamily="2" charset="2"/>
              <a:buChar char="v"/>
            </a:pPr>
            <a:r>
              <a:rPr lang="fr-FR" sz="1700" dirty="0"/>
              <a:t>Tout le </a:t>
            </a:r>
            <a:r>
              <a:rPr lang="fr-FR" sz="1700" dirty="0" smtClean="0"/>
              <a:t>processus (en) </a:t>
            </a:r>
            <a:r>
              <a:rPr lang="fr-FR" sz="1700" dirty="0"/>
              <a:t>: </a:t>
            </a:r>
            <a:r>
              <a:rPr lang="fr-FR" sz="1400" dirty="0">
                <a:hlinkClick r:id="rId2"/>
              </a:rPr>
              <a:t>https://www.ndl.go.jp/constitution/e/index.html</a:t>
            </a:r>
            <a:endParaRPr lang="fr-FR" sz="1700" dirty="0" smtClean="0"/>
          </a:p>
        </p:txBody>
      </p:sp>
      <p:pic>
        <p:nvPicPr>
          <p:cNvPr id="4" name="Picture 2" descr="[Politico-Military Problems in the Far East: Reform of the Japanese Governmental System (PR-32)](Regular image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3"/>
          <a:stretch/>
        </p:blipFill>
        <p:spPr bwMode="auto">
          <a:xfrm>
            <a:off x="6463077" y="1015752"/>
            <a:ext cx="2651539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[Kenpo Mondai Chosa Iinkai Shian (Mainichi Shimbun)](Larger image)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2" t="13942" r="1935" b="63836"/>
          <a:stretch/>
        </p:blipFill>
        <p:spPr bwMode="auto">
          <a:xfrm>
            <a:off x="5243655" y="4221088"/>
            <a:ext cx="3900345" cy="26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7312"/>
            <a:ext cx="5271630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Connecteur droit avec flèche 6"/>
          <p:cNvCxnSpPr>
            <a:stCxn id="4098" idx="3"/>
          </p:cNvCxnSpPr>
          <p:nvPr/>
        </p:nvCxnSpPr>
        <p:spPr>
          <a:xfrm flipV="1">
            <a:off x="5271630" y="5983998"/>
            <a:ext cx="2546600" cy="577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Brigadier General Courtney Whitne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11642"/>
            <a:ext cx="1344398" cy="175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5148064" y="3365204"/>
            <a:ext cx="13968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b="1" dirty="0" smtClean="0">
                <a:solidFill>
                  <a:schemeClr val="accent2"/>
                </a:solidFill>
              </a:rPr>
              <a:t>Courtney </a:t>
            </a:r>
            <a:r>
              <a:rPr lang="fr-FR" sz="1200" b="1" dirty="0" err="1" smtClean="0">
                <a:solidFill>
                  <a:schemeClr val="accent2"/>
                </a:solidFill>
              </a:rPr>
              <a:t>Withney</a:t>
            </a:r>
            <a:endParaRPr lang="fr-FR" sz="1200" b="1" dirty="0" smtClean="0">
              <a:solidFill>
                <a:schemeClr val="accent2"/>
              </a:solidFill>
            </a:endParaRPr>
          </a:p>
          <a:p>
            <a:pPr algn="just"/>
            <a:r>
              <a:rPr lang="fr-FR" sz="1300" dirty="0" smtClean="0">
                <a:solidFill>
                  <a:schemeClr val="tx2"/>
                </a:solidFill>
              </a:rPr>
              <a:t>Chef de la "</a:t>
            </a:r>
            <a:r>
              <a:rPr lang="fr-FR" sz="1300" dirty="0" err="1" smtClean="0">
                <a:solidFill>
                  <a:schemeClr val="tx2"/>
                </a:solidFill>
              </a:rPr>
              <a:t>Gvt</a:t>
            </a:r>
            <a:r>
              <a:rPr lang="fr-FR" sz="1300" dirty="0" smtClean="0">
                <a:solidFill>
                  <a:schemeClr val="tx2"/>
                </a:solidFill>
              </a:rPr>
              <a:t> section" du GHQ</a:t>
            </a:r>
            <a:endParaRPr lang="fr-FR" sz="13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11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67944" y="956285"/>
            <a:ext cx="4608512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2400" dirty="0" smtClean="0"/>
              <a:t>Une nouvelle constitution ou une constitution révisée ?</a:t>
            </a:r>
            <a:endParaRPr lang="fr-FR" sz="2400" dirty="0"/>
          </a:p>
        </p:txBody>
      </p:sp>
      <p:sp>
        <p:nvSpPr>
          <p:cNvPr id="4" name="AutoShape 2" descr="RÃ©sultat de recherche d'images pour &quot;signature potsdam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8" name="Picture 4" descr="RÃ©sultat de recherche d'images pour &quot;signature potsdam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64" y="2132856"/>
            <a:ext cx="3990717" cy="32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54" y="-1"/>
            <a:ext cx="4032390" cy="684107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154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478631" y="5536147"/>
            <a:ext cx="427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tx2"/>
                </a:solidFill>
              </a:rPr>
              <a:t>Conférence de Potsdam (juillet-août 1945)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283968" y="6093296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Thèse de la rupture vs. Thèse de la continuité </a:t>
            </a:r>
            <a:br>
              <a:rPr lang="fr-FR" dirty="0" smtClean="0">
                <a:solidFill>
                  <a:schemeClr val="tx2"/>
                </a:solidFill>
              </a:rPr>
            </a:br>
            <a:r>
              <a:rPr lang="fr-FR" dirty="0" smtClean="0">
                <a:solidFill>
                  <a:schemeClr val="tx2"/>
                </a:solidFill>
              </a:rPr>
              <a:t>(</a:t>
            </a:r>
            <a:r>
              <a:rPr lang="ja-JP" altLang="fr-FR" dirty="0" smtClean="0">
                <a:solidFill>
                  <a:schemeClr val="tx2"/>
                </a:solidFill>
              </a:rPr>
              <a:t>戦前戦後断絶論</a:t>
            </a:r>
            <a:r>
              <a:rPr lang="fr-FR" altLang="ja-JP" dirty="0" smtClean="0">
                <a:solidFill>
                  <a:schemeClr val="tx2"/>
                </a:solidFill>
              </a:rPr>
              <a:t> vs. </a:t>
            </a:r>
            <a:r>
              <a:rPr lang="ja-JP" altLang="fr-FR" dirty="0" smtClean="0">
                <a:solidFill>
                  <a:schemeClr val="tx2"/>
                </a:solidFill>
              </a:rPr>
              <a:t>戦前戦後継続論</a:t>
            </a:r>
            <a:r>
              <a:rPr lang="fr-FR" altLang="ja-JP" dirty="0" smtClean="0">
                <a:solidFill>
                  <a:schemeClr val="tx2"/>
                </a:solidFill>
              </a:rPr>
              <a:t>)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39553" y="4149080"/>
            <a:ext cx="108012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6989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862162"/>
            <a:ext cx="8686800" cy="838200"/>
          </a:xfrm>
        </p:spPr>
        <p:txBody>
          <a:bodyPr>
            <a:noAutofit/>
          </a:bodyPr>
          <a:lstStyle/>
          <a:p>
            <a:pPr algn="ctr"/>
            <a:r>
              <a:rPr lang="fr-FR" sz="2000" dirty="0" smtClean="0">
                <a:effectLst/>
              </a:rPr>
              <a:t>Adoption </a:t>
            </a:r>
            <a:r>
              <a:rPr lang="fr-FR" altLang="ja-JP" sz="2000" dirty="0">
                <a:effectLst/>
              </a:rPr>
              <a:t>à l’unanimité </a:t>
            </a:r>
            <a:r>
              <a:rPr lang="fr-FR" sz="2000" dirty="0" smtClean="0">
                <a:effectLst/>
              </a:rPr>
              <a:t>dans le conseil privé (</a:t>
            </a:r>
            <a:r>
              <a:rPr lang="ja-JP" altLang="fr-FR" sz="2000" b="1" dirty="0" smtClean="0">
                <a:effectLst/>
              </a:rPr>
              <a:t>枢密院</a:t>
            </a:r>
            <a:r>
              <a:rPr lang="fr-FR" altLang="ja-JP" sz="2000" dirty="0" smtClean="0">
                <a:effectLst/>
              </a:rPr>
              <a:t>) de la révision constitutionnelle de la charte de meiji </a:t>
            </a:r>
            <a:endParaRPr lang="fr-FR" sz="2000" dirty="0">
              <a:effectLst/>
            </a:endParaRPr>
          </a:p>
        </p:txBody>
      </p:sp>
      <p:pic>
        <p:nvPicPr>
          <p:cNvPr id="5122" name="Picture 2" descr="https://upload.wikimedia.org/wikipedia/commons/thumb/3/36/Privy_Council_%28Japan%29.jpg/350px-Privy_Council_%28Japan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616624" cy="428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339752" y="6309320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chemeClr val="tx2"/>
                </a:solidFill>
              </a:rPr>
              <a:t>Le 29 octobre 1946</a:t>
            </a:r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00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686800" cy="838200"/>
          </a:xfrm>
        </p:spPr>
        <p:txBody>
          <a:bodyPr>
            <a:normAutofit/>
          </a:bodyPr>
          <a:lstStyle/>
          <a:p>
            <a:pPr algn="ctr"/>
            <a:r>
              <a:rPr lang="fr-FR" sz="2800" dirty="0" smtClean="0"/>
              <a:t>Les trois piliers de la constitution de 1946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44824"/>
            <a:ext cx="9144000" cy="515719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fr-FR" sz="1600" b="1" dirty="0" smtClean="0">
                <a:solidFill>
                  <a:schemeClr val="accent2"/>
                </a:solidFill>
              </a:rPr>
              <a:t>1) </a:t>
            </a:r>
            <a:r>
              <a:rPr lang="fr-FR" sz="1600" dirty="0" smtClean="0">
                <a:solidFill>
                  <a:schemeClr val="accent2"/>
                </a:solidFill>
              </a:rPr>
              <a:t>Souveraineté populaire 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L’Empereur n’est plus qu’un symbole, il ne possède plus la souveraineté et n’est pas non le chef de l’État.</a:t>
            </a:r>
          </a:p>
          <a:p>
            <a:pPr lvl="2">
              <a:buFont typeface="Wingdings" pitchFamily="2" charset="2"/>
              <a:buChar char="v"/>
            </a:pPr>
            <a:r>
              <a:rPr lang="fr-FR" sz="1200" b="1" dirty="0"/>
              <a:t>Article </a:t>
            </a:r>
            <a:r>
              <a:rPr lang="fr-FR" sz="1200" b="1" dirty="0" smtClean="0"/>
              <a:t>1</a:t>
            </a:r>
            <a:r>
              <a:rPr lang="fr-FR" sz="1200" b="1" baseline="30000" dirty="0" smtClean="0"/>
              <a:t>er</a:t>
            </a:r>
            <a:r>
              <a:rPr lang="fr-FR" sz="1200" dirty="0" smtClean="0"/>
              <a:t>. L’Empereur est le </a:t>
            </a:r>
            <a:r>
              <a:rPr lang="fr-FR" sz="1200" dirty="0" smtClean="0">
                <a:solidFill>
                  <a:schemeClr val="accent2"/>
                </a:solidFill>
              </a:rPr>
              <a:t>symbole </a:t>
            </a:r>
            <a:r>
              <a:rPr lang="fr-FR" sz="1200" dirty="0">
                <a:solidFill>
                  <a:schemeClr val="accent2"/>
                </a:solidFill>
              </a:rPr>
              <a:t>de l’État et de l’unité du peuple </a:t>
            </a:r>
            <a:r>
              <a:rPr lang="fr-FR" sz="1200" dirty="0"/>
              <a:t>; </a:t>
            </a:r>
            <a:r>
              <a:rPr lang="fr-FR" sz="1200" dirty="0" smtClean="0"/>
              <a:t>il doit </a:t>
            </a:r>
            <a:r>
              <a:rPr lang="fr-FR" sz="1200" dirty="0"/>
              <a:t>ses fonctions à la </a:t>
            </a:r>
            <a:r>
              <a:rPr lang="fr-FR" sz="1200" dirty="0" smtClean="0">
                <a:solidFill>
                  <a:schemeClr val="accent2"/>
                </a:solidFill>
              </a:rPr>
              <a:t>volonté </a:t>
            </a:r>
            <a:r>
              <a:rPr lang="fr-FR" sz="1200" dirty="0">
                <a:solidFill>
                  <a:schemeClr val="accent2"/>
                </a:solidFill>
              </a:rPr>
              <a:t>du peuple, en </a:t>
            </a:r>
            <a:r>
              <a:rPr lang="fr-FR" sz="1200" dirty="0" smtClean="0">
                <a:solidFill>
                  <a:schemeClr val="accent2"/>
                </a:solidFill>
              </a:rPr>
              <a:t>qui réside </a:t>
            </a:r>
            <a:r>
              <a:rPr lang="fr-FR" sz="1200" dirty="0">
                <a:solidFill>
                  <a:schemeClr val="accent2"/>
                </a:solidFill>
              </a:rPr>
              <a:t>le pouvoir souverain</a:t>
            </a:r>
            <a:r>
              <a:rPr lang="fr-FR" sz="1200" dirty="0"/>
              <a:t>.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Un (vrai !) </a:t>
            </a:r>
            <a:r>
              <a:rPr lang="fr-FR" sz="1400" dirty="0" smtClean="0">
                <a:solidFill>
                  <a:schemeClr val="accent2"/>
                </a:solidFill>
              </a:rPr>
              <a:t>système parlementaire </a:t>
            </a:r>
            <a:r>
              <a:rPr lang="fr-FR" sz="1400" dirty="0" smtClean="0"/>
              <a:t>est adopté, avec cabinets de partis et deux chambres élues au (vrai !) SUD.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Une (vraie !) </a:t>
            </a:r>
            <a:r>
              <a:rPr lang="fr-FR" sz="1400" dirty="0" smtClean="0">
                <a:solidFill>
                  <a:schemeClr val="accent2"/>
                </a:solidFill>
              </a:rPr>
              <a:t>séparation des pouvoirs </a:t>
            </a:r>
            <a:r>
              <a:rPr lang="fr-FR" sz="1400" dirty="0" smtClean="0"/>
              <a:t>est introduite. La </a:t>
            </a:r>
            <a:r>
              <a:rPr lang="fr-FR" sz="1400" b="1" dirty="0" smtClean="0">
                <a:solidFill>
                  <a:schemeClr val="accent2"/>
                </a:solidFill>
              </a:rPr>
              <a:t>Justice est indépendante</a:t>
            </a:r>
            <a:r>
              <a:rPr lang="fr-FR" sz="1400" dirty="0" smtClean="0">
                <a:sym typeface="Wingdings" panose="05000000000000000000" pitchFamily="2" charset="2"/>
              </a:rPr>
              <a:t></a:t>
            </a:r>
            <a:r>
              <a:rPr lang="fr-FR" sz="1400" dirty="0" smtClean="0"/>
              <a:t> </a:t>
            </a:r>
            <a:r>
              <a:rPr lang="fr-FR" sz="1400" b="1" dirty="0" smtClean="0">
                <a:solidFill>
                  <a:schemeClr val="accent2"/>
                </a:solidFill>
              </a:rPr>
              <a:t>Article </a:t>
            </a:r>
            <a:r>
              <a:rPr lang="fr-FR" sz="1400" b="1" dirty="0">
                <a:solidFill>
                  <a:schemeClr val="accent2"/>
                </a:solidFill>
              </a:rPr>
              <a:t>76. </a:t>
            </a:r>
            <a:r>
              <a:rPr lang="fr-FR" sz="1400" dirty="0" smtClean="0"/>
              <a:t>(al.1) Le pouvoir </a:t>
            </a:r>
            <a:r>
              <a:rPr lang="fr-FR" sz="1400" dirty="0"/>
              <a:t>judiciaire, dans </a:t>
            </a:r>
            <a:r>
              <a:rPr lang="fr-FR" sz="1400" dirty="0" smtClean="0"/>
              <a:t>son ensemble</a:t>
            </a:r>
            <a:r>
              <a:rPr lang="fr-FR" sz="1400" dirty="0"/>
              <a:t>, est dévolu à une Cour suprême </a:t>
            </a:r>
            <a:r>
              <a:rPr lang="fr-FR" sz="1400" dirty="0" smtClean="0"/>
              <a:t>ainsi qu’à </a:t>
            </a:r>
            <a:r>
              <a:rPr lang="fr-FR" sz="1400" dirty="0"/>
              <a:t>tout tribunal inférieur créé par la loi.</a:t>
            </a:r>
          </a:p>
          <a:p>
            <a:pPr>
              <a:buFont typeface="Wingdings" pitchFamily="2" charset="2"/>
              <a:buChar char="v"/>
            </a:pPr>
            <a:endParaRPr lang="fr-FR" sz="500" dirty="0" smtClean="0"/>
          </a:p>
          <a:p>
            <a:pPr marL="0" indent="0">
              <a:buNone/>
            </a:pPr>
            <a:r>
              <a:rPr lang="fr-FR" sz="1600" b="1" dirty="0">
                <a:solidFill>
                  <a:schemeClr val="accent2"/>
                </a:solidFill>
              </a:rPr>
              <a:t>2) </a:t>
            </a:r>
            <a:r>
              <a:rPr lang="fr-FR" sz="1600" dirty="0" smtClean="0">
                <a:solidFill>
                  <a:schemeClr val="accent2"/>
                </a:solidFill>
              </a:rPr>
              <a:t>Pacifisme constitutionnel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Renoncement aux droits de </a:t>
            </a:r>
            <a:r>
              <a:rPr lang="fr-FR" sz="1400" dirty="0" smtClean="0">
                <a:solidFill>
                  <a:schemeClr val="accent2"/>
                </a:solidFill>
              </a:rPr>
              <a:t>belligérance </a:t>
            </a:r>
            <a:r>
              <a:rPr lang="fr-FR" sz="1400" dirty="0" smtClean="0"/>
              <a:t>(faire la guerre) et d’entretenir un </a:t>
            </a:r>
            <a:r>
              <a:rPr lang="fr-FR" sz="1400" dirty="0" smtClean="0">
                <a:solidFill>
                  <a:schemeClr val="accent2"/>
                </a:solidFill>
              </a:rPr>
              <a:t>potentiel de guerre </a:t>
            </a:r>
            <a:r>
              <a:rPr lang="fr-FR" sz="1400" dirty="0" smtClean="0"/>
              <a:t>(terre, air, marine)</a:t>
            </a:r>
            <a:endParaRPr lang="fr-FR" sz="1400" dirty="0"/>
          </a:p>
          <a:p>
            <a:pPr>
              <a:buFont typeface="Wingdings" pitchFamily="2" charset="2"/>
              <a:buChar char="v"/>
            </a:pPr>
            <a:endParaRPr lang="fr-FR" sz="200" dirty="0"/>
          </a:p>
          <a:p>
            <a:pPr marL="0" indent="0">
              <a:buNone/>
            </a:pPr>
            <a:r>
              <a:rPr lang="fr-FR" sz="1600" b="1" dirty="0">
                <a:solidFill>
                  <a:schemeClr val="accent2"/>
                </a:solidFill>
              </a:rPr>
              <a:t>3) </a:t>
            </a:r>
            <a:r>
              <a:rPr lang="fr-FR" sz="1600" dirty="0" smtClean="0">
                <a:solidFill>
                  <a:schemeClr val="accent2"/>
                </a:solidFill>
              </a:rPr>
              <a:t>Garantie des libertés fondamentales et droits de </a:t>
            </a:r>
            <a:r>
              <a:rPr lang="fr-FR" sz="1600" dirty="0" smtClean="0">
                <a:solidFill>
                  <a:schemeClr val="accent2"/>
                </a:solidFill>
              </a:rPr>
              <a:t>humains</a:t>
            </a:r>
            <a:endParaRPr lang="fr-FR" sz="1600" dirty="0" smtClean="0">
              <a:solidFill>
                <a:schemeClr val="accent2"/>
              </a:solidFill>
            </a:endParaRP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Démantèlement des grandes lois liberticides (1925, 1936, etc.) </a:t>
            </a:r>
            <a:r>
              <a:rPr lang="fr-FR" sz="1400" dirty="0" smtClean="0">
                <a:sym typeface="Wingdings" panose="05000000000000000000" pitchFamily="2" charset="2"/>
              </a:rPr>
              <a:t> </a:t>
            </a:r>
            <a:r>
              <a:rPr lang="pt-BR" sz="1400" b="1" dirty="0">
                <a:solidFill>
                  <a:schemeClr val="accent2"/>
                </a:solidFill>
              </a:rPr>
              <a:t>Article 21. </a:t>
            </a:r>
            <a:r>
              <a:rPr lang="pt-BR" sz="1400" dirty="0"/>
              <a:t>Est garantie la liberté </a:t>
            </a:r>
            <a:r>
              <a:rPr lang="fr-FR" sz="1400" dirty="0">
                <a:solidFill>
                  <a:schemeClr val="accent2"/>
                </a:solidFill>
              </a:rPr>
              <a:t>d’assemblée</a:t>
            </a:r>
            <a:r>
              <a:rPr lang="fr-FR" sz="1400" dirty="0"/>
              <a:t> et </a:t>
            </a:r>
            <a:r>
              <a:rPr lang="fr-FR" sz="1400" dirty="0">
                <a:solidFill>
                  <a:schemeClr val="accent2"/>
                </a:solidFill>
              </a:rPr>
              <a:t>d’association</a:t>
            </a:r>
            <a:r>
              <a:rPr lang="fr-FR" sz="1400" dirty="0"/>
              <a:t>, de </a:t>
            </a:r>
            <a:r>
              <a:rPr lang="fr-FR" sz="1400" dirty="0">
                <a:solidFill>
                  <a:schemeClr val="accent2"/>
                </a:solidFill>
              </a:rPr>
              <a:t>parole</a:t>
            </a:r>
            <a:r>
              <a:rPr lang="fr-FR" sz="1400" dirty="0"/>
              <a:t>, de </a:t>
            </a:r>
            <a:r>
              <a:rPr lang="fr-FR" sz="1400" dirty="0">
                <a:solidFill>
                  <a:schemeClr val="accent2"/>
                </a:solidFill>
              </a:rPr>
              <a:t>presse</a:t>
            </a:r>
            <a:r>
              <a:rPr lang="fr-FR" sz="1400" dirty="0"/>
              <a:t> et de toute autre forme d’expression. (al.2) Il n’existe </a:t>
            </a:r>
            <a:r>
              <a:rPr lang="fr-FR" sz="1400" dirty="0">
                <a:solidFill>
                  <a:schemeClr val="accent2"/>
                </a:solidFill>
              </a:rPr>
              <a:t>ni censure</a:t>
            </a:r>
            <a:r>
              <a:rPr lang="fr-FR" sz="1400" dirty="0"/>
              <a:t>, ni violation du </a:t>
            </a:r>
            <a:r>
              <a:rPr lang="fr-FR" sz="1400" dirty="0">
                <a:solidFill>
                  <a:schemeClr val="accent2"/>
                </a:solidFill>
              </a:rPr>
              <a:t>secret</a:t>
            </a:r>
            <a:r>
              <a:rPr lang="fr-FR" sz="1400" dirty="0"/>
              <a:t> des moyens de communication. 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Droits civils et politiques (1</a:t>
            </a:r>
            <a:r>
              <a:rPr lang="fr-FR" sz="1400" baseline="30000" dirty="0" smtClean="0"/>
              <a:t>ère</a:t>
            </a:r>
            <a:r>
              <a:rPr lang="fr-FR" sz="1400" dirty="0" smtClean="0"/>
              <a:t> génération)</a:t>
            </a:r>
          </a:p>
          <a:p>
            <a:pPr lvl="1">
              <a:buFont typeface="Wingdings" pitchFamily="2" charset="2"/>
              <a:buChar char="v"/>
            </a:pPr>
            <a:r>
              <a:rPr lang="fr-FR" sz="1400" dirty="0" smtClean="0"/>
              <a:t>Droits socio-économiques (2</a:t>
            </a:r>
            <a:r>
              <a:rPr lang="fr-FR" sz="1400" baseline="30000" dirty="0" smtClean="0"/>
              <a:t>ème</a:t>
            </a:r>
            <a:r>
              <a:rPr lang="fr-FR" sz="1400" dirty="0" smtClean="0"/>
              <a:t> génération) – « droits créances »</a:t>
            </a:r>
          </a:p>
          <a:p>
            <a:pPr>
              <a:buFont typeface="Wingdings" pitchFamily="2" charset="2"/>
              <a:buChar char="v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155443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5/5e/Politics_Under_Constitution_of_Japan_04.svg/660px-Politics_Under_Constitution_of_Japan_04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72" y="316196"/>
            <a:ext cx="6372749" cy="63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306"/>
            <a:ext cx="6307570" cy="34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associé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" y="3504847"/>
            <a:ext cx="6382625" cy="322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3" b="18445"/>
          <a:stretch/>
        </p:blipFill>
        <p:spPr>
          <a:xfrm>
            <a:off x="379964" y="-1"/>
            <a:ext cx="5555824" cy="3546811"/>
          </a:xfrm>
          <a:prstGeom prst="rect">
            <a:avLst/>
          </a:prstGeom>
        </p:spPr>
      </p:pic>
      <p:pic>
        <p:nvPicPr>
          <p:cNvPr id="6" name="Picture 2" descr="Résultat de recherche d'images pour &quot;閣議&quot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5"/>
          <a:stretch/>
        </p:blipFill>
        <p:spPr bwMode="auto">
          <a:xfrm>
            <a:off x="0" y="3516894"/>
            <a:ext cx="5104898" cy="333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ésultat de recherche d'images pour &quot;国会議事堂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97" y="17405"/>
            <a:ext cx="5517095" cy="352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Espace réservé du contenu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3" y="3372566"/>
            <a:ext cx="4371380" cy="348004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912444" y="620688"/>
            <a:ext cx="22097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rgbClr val="C00000"/>
                </a:solidFill>
              </a:rPr>
              <a:t>Article 41</a:t>
            </a:r>
            <a:r>
              <a:rPr lang="fr-F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fr-FR" sz="1400" dirty="0" smtClean="0">
                <a:solidFill>
                  <a:schemeClr val="tx2"/>
                </a:solidFill>
              </a:rPr>
              <a:t> La Diète est l’organe suprême du pouvoir d’ état, et le seul organe légiférant de l’état.</a:t>
            </a:r>
            <a:endParaRPr lang="fr-FR" sz="1400" dirty="0">
              <a:solidFill>
                <a:schemeClr val="tx2"/>
              </a:solidFill>
            </a:endParaRPr>
          </a:p>
        </p:txBody>
      </p:sp>
      <p:pic>
        <p:nvPicPr>
          <p:cNvPr id="10" name="Picture 2" descr="Illustration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257" y="3342036"/>
            <a:ext cx="2670272" cy="34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47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7920880" cy="838200"/>
          </a:xfrm>
        </p:spPr>
        <p:txBody>
          <a:bodyPr>
            <a:noAutofit/>
          </a:bodyPr>
          <a:lstStyle/>
          <a:p>
            <a:r>
              <a:rPr lang="fr-FR" sz="2000" dirty="0" smtClean="0"/>
              <a:t>désarmement du Japon et pacifisme constitutionnel</a:t>
            </a:r>
            <a:endParaRPr lang="fr-FR" sz="2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200" y="1988840"/>
            <a:ext cx="8991600" cy="475252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Chapitre II. Renonciation à la </a:t>
            </a:r>
            <a:r>
              <a:rPr lang="fr-FR" b="1" dirty="0" smtClean="0"/>
              <a:t>guerre</a:t>
            </a:r>
          </a:p>
          <a:p>
            <a:pPr marL="0" indent="0">
              <a:buNone/>
            </a:pPr>
            <a:r>
              <a:rPr lang="fr-FR" b="1" dirty="0" smtClean="0"/>
              <a:t>Article </a:t>
            </a:r>
            <a:r>
              <a:rPr lang="fr-FR" b="1" dirty="0"/>
              <a:t>9. </a:t>
            </a:r>
            <a:r>
              <a:rPr lang="fr-FR" dirty="0"/>
              <a:t>Aspirant sincèrement à </a:t>
            </a:r>
            <a:r>
              <a:rPr lang="fr-FR" dirty="0" smtClean="0"/>
              <a:t>une </a:t>
            </a:r>
            <a:r>
              <a:rPr lang="fr-FR" dirty="0" smtClean="0">
                <a:solidFill>
                  <a:schemeClr val="accent2"/>
                </a:solidFill>
              </a:rPr>
              <a:t>paix </a:t>
            </a:r>
            <a:r>
              <a:rPr lang="fr-FR" dirty="0">
                <a:solidFill>
                  <a:schemeClr val="accent2"/>
                </a:solidFill>
              </a:rPr>
              <a:t>internationale </a:t>
            </a:r>
            <a:r>
              <a:rPr lang="fr-FR" dirty="0"/>
              <a:t>fondée sur la justice </a:t>
            </a:r>
            <a:r>
              <a:rPr lang="fr-FR" dirty="0" smtClean="0"/>
              <a:t>et l’ordre</a:t>
            </a:r>
            <a:r>
              <a:rPr lang="fr-FR" dirty="0"/>
              <a:t>, le </a:t>
            </a:r>
            <a:r>
              <a:rPr lang="fr-FR" dirty="0">
                <a:solidFill>
                  <a:schemeClr val="accent2"/>
                </a:solidFill>
              </a:rPr>
              <a:t>peuple japonais renonce à jamais à </a:t>
            </a:r>
            <a:r>
              <a:rPr lang="fr-FR" dirty="0" smtClean="0">
                <a:solidFill>
                  <a:schemeClr val="accent2"/>
                </a:solidFill>
              </a:rPr>
              <a:t>la guerre </a:t>
            </a:r>
            <a:r>
              <a:rPr lang="fr-FR" dirty="0"/>
              <a:t>en tant que droit souverain de la </a:t>
            </a:r>
            <a:r>
              <a:rPr lang="fr-FR" dirty="0" smtClean="0"/>
              <a:t>nation, ou </a:t>
            </a:r>
            <a:r>
              <a:rPr lang="fr-FR" dirty="0"/>
              <a:t>à la </a:t>
            </a:r>
            <a:r>
              <a:rPr lang="fr-FR" dirty="0">
                <a:solidFill>
                  <a:schemeClr val="accent2"/>
                </a:solidFill>
              </a:rPr>
              <a:t>menace</a:t>
            </a:r>
            <a:r>
              <a:rPr lang="fr-FR" dirty="0"/>
              <a:t>, ou à </a:t>
            </a:r>
            <a:r>
              <a:rPr lang="fr-FR" dirty="0">
                <a:solidFill>
                  <a:schemeClr val="accent2"/>
                </a:solidFill>
              </a:rPr>
              <a:t>l’usage de la force </a:t>
            </a:r>
            <a:r>
              <a:rPr lang="fr-FR" dirty="0" smtClean="0">
                <a:solidFill>
                  <a:schemeClr val="accent2"/>
                </a:solidFill>
              </a:rPr>
              <a:t>comme moyen </a:t>
            </a:r>
            <a:r>
              <a:rPr lang="fr-FR" dirty="0">
                <a:solidFill>
                  <a:schemeClr val="accent2"/>
                </a:solidFill>
              </a:rPr>
              <a:t>de règlement des conflits </a:t>
            </a:r>
            <a:r>
              <a:rPr lang="fr-FR" dirty="0" smtClean="0"/>
              <a:t>internationaux.</a:t>
            </a:r>
          </a:p>
          <a:p>
            <a:pPr marL="0" indent="0">
              <a:buNone/>
            </a:pPr>
            <a:r>
              <a:rPr lang="fr-FR" dirty="0" smtClean="0"/>
              <a:t>Pour </a:t>
            </a:r>
            <a:r>
              <a:rPr lang="fr-FR" dirty="0"/>
              <a:t>atteindre le but fixé au </a:t>
            </a:r>
            <a:r>
              <a:rPr lang="fr-FR" dirty="0" smtClean="0"/>
              <a:t>paragraphe précédent</a:t>
            </a:r>
            <a:r>
              <a:rPr lang="fr-FR" dirty="0"/>
              <a:t>, il ne sera jamais maintenu </a:t>
            </a:r>
            <a:r>
              <a:rPr lang="fr-FR" dirty="0" smtClean="0"/>
              <a:t>de forces </a:t>
            </a:r>
            <a:r>
              <a:rPr lang="fr-FR" dirty="0"/>
              <a:t>terrestres, navales et aériennes, ou </a:t>
            </a:r>
            <a:r>
              <a:rPr lang="fr-FR" dirty="0" smtClean="0"/>
              <a:t>autre </a:t>
            </a:r>
            <a:r>
              <a:rPr lang="fr-FR" dirty="0" smtClean="0">
                <a:solidFill>
                  <a:schemeClr val="accent2"/>
                </a:solidFill>
              </a:rPr>
              <a:t>potentiel </a:t>
            </a:r>
            <a:r>
              <a:rPr lang="fr-FR" dirty="0">
                <a:solidFill>
                  <a:schemeClr val="accent2"/>
                </a:solidFill>
              </a:rPr>
              <a:t>de guerre</a:t>
            </a:r>
            <a:r>
              <a:rPr lang="fr-FR" dirty="0"/>
              <a:t>. Le </a:t>
            </a:r>
            <a:r>
              <a:rPr lang="fr-FR" dirty="0">
                <a:solidFill>
                  <a:schemeClr val="accent2"/>
                </a:solidFill>
              </a:rPr>
              <a:t>droit de belligérance </a:t>
            </a:r>
            <a:r>
              <a:rPr lang="fr-FR" dirty="0" smtClean="0"/>
              <a:t>de l’État </a:t>
            </a:r>
            <a:r>
              <a:rPr lang="fr-FR" dirty="0"/>
              <a:t>ne sera pas reconnu</a:t>
            </a:r>
            <a:r>
              <a:rPr lang="fr-FR" dirty="0" smtClean="0"/>
              <a:t>.</a:t>
            </a:r>
          </a:p>
          <a:p>
            <a:endParaRPr lang="en-US" i="1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altLang="ja-JP" dirty="0"/>
              <a:t>Par la </a:t>
            </a:r>
            <a:r>
              <a:rPr lang="fr-FR" altLang="ja-JP" dirty="0" smtClean="0"/>
              <a:t>suite, </a:t>
            </a:r>
            <a:r>
              <a:rPr lang="fr-FR" altLang="ja-JP" dirty="0" smtClean="0">
                <a:solidFill>
                  <a:schemeClr val="accent2"/>
                </a:solidFill>
              </a:rPr>
              <a:t>l’interprétation</a:t>
            </a:r>
            <a:r>
              <a:rPr lang="fr-FR" altLang="ja-JP" dirty="0" smtClean="0"/>
              <a:t> de cet article va </a:t>
            </a:r>
            <a:r>
              <a:rPr lang="fr-FR" altLang="ja-JP" dirty="0" smtClean="0">
                <a:solidFill>
                  <a:schemeClr val="accent2"/>
                </a:solidFill>
              </a:rPr>
              <a:t>évoluer</a:t>
            </a:r>
            <a:r>
              <a:rPr lang="fr-FR" altLang="ja-JP" dirty="0" smtClean="0"/>
              <a:t> (révision par interprétation </a:t>
            </a:r>
            <a:r>
              <a:rPr lang="ja-JP" altLang="fr-FR" dirty="0" smtClean="0"/>
              <a:t>解釈改憲</a:t>
            </a:r>
            <a:r>
              <a:rPr lang="fr-FR" altLang="ja-JP" dirty="0" smtClean="0"/>
              <a:t>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altLang="ja-JP" dirty="0" smtClean="0">
                <a:solidFill>
                  <a:schemeClr val="accent2"/>
                </a:solidFill>
              </a:rPr>
              <a:t>Création</a:t>
            </a:r>
            <a:r>
              <a:rPr lang="fr-FR" altLang="ja-JP" dirty="0" smtClean="0"/>
              <a:t> </a:t>
            </a:r>
            <a:r>
              <a:rPr lang="fr-FR" altLang="ja-JP" dirty="0" smtClean="0">
                <a:solidFill>
                  <a:schemeClr val="accent2"/>
                </a:solidFill>
              </a:rPr>
              <a:t>des</a:t>
            </a:r>
            <a:r>
              <a:rPr lang="fr-FR" altLang="ja-JP" dirty="0" smtClean="0"/>
              <a:t> </a:t>
            </a:r>
            <a:r>
              <a:rPr lang="fr-FR" altLang="ja-JP" dirty="0" smtClean="0">
                <a:solidFill>
                  <a:schemeClr val="accent2"/>
                </a:solidFill>
              </a:rPr>
              <a:t>FAD</a:t>
            </a:r>
            <a:r>
              <a:rPr lang="fr-FR" altLang="ja-JP" dirty="0" smtClean="0"/>
              <a:t> en 1954 (le PSJ les considère inconstitutionnelle jusqu’en 1995), </a:t>
            </a:r>
            <a:r>
              <a:rPr lang="fr-FR" altLang="ja-JP" dirty="0" smtClean="0">
                <a:solidFill>
                  <a:schemeClr val="accent2"/>
                </a:solidFill>
              </a:rPr>
              <a:t>autodéfense individuelle</a:t>
            </a:r>
            <a:r>
              <a:rPr lang="fr-FR" altLang="ja-JP" dirty="0" smtClean="0"/>
              <a:t>, envoi des FAD pour des </a:t>
            </a:r>
            <a:r>
              <a:rPr lang="fr-FR" altLang="ja-JP" dirty="0" smtClean="0">
                <a:solidFill>
                  <a:schemeClr val="accent2"/>
                </a:solidFill>
              </a:rPr>
              <a:t>OMP</a:t>
            </a:r>
            <a:r>
              <a:rPr lang="fr-FR" altLang="ja-JP" dirty="0" smtClean="0"/>
              <a:t> en 1992 (avec casques bleus), puis </a:t>
            </a:r>
            <a:r>
              <a:rPr lang="fr-FR" altLang="ja-JP" dirty="0" smtClean="0">
                <a:solidFill>
                  <a:schemeClr val="accent2"/>
                </a:solidFill>
              </a:rPr>
              <a:t>autodéfense collective </a:t>
            </a:r>
            <a:r>
              <a:rPr lang="fr-FR" altLang="ja-JP" dirty="0" smtClean="0"/>
              <a:t>en 2015 (On en reparlera plus tard).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65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8699" y="465548"/>
            <a:ext cx="4992036" cy="667528"/>
          </a:xfrm>
        </p:spPr>
        <p:txBody>
          <a:bodyPr>
            <a:normAutofit/>
          </a:bodyPr>
          <a:lstStyle/>
          <a:p>
            <a:pPr algn="ctr"/>
            <a:r>
              <a:rPr lang="fr-FR" sz="2400" dirty="0" smtClean="0"/>
              <a:t>Égalité et droits des femmes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2338" y="1186797"/>
            <a:ext cx="5553676" cy="3960440"/>
          </a:xfrm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pPr algn="just">
              <a:buFont typeface="Wingdings" pitchFamily="2" charset="2"/>
              <a:buChar char="v"/>
            </a:pPr>
            <a:r>
              <a:rPr lang="fr-FR" b="1" dirty="0"/>
              <a:t>Article 13. </a:t>
            </a:r>
            <a:r>
              <a:rPr lang="fr-FR" dirty="0"/>
              <a:t>Tous les citoyens devront </a:t>
            </a:r>
            <a:r>
              <a:rPr lang="fr-FR" dirty="0" smtClean="0"/>
              <a:t>être respectés </a:t>
            </a:r>
            <a:r>
              <a:rPr lang="fr-FR" dirty="0"/>
              <a:t>comme individus. Leur </a:t>
            </a:r>
            <a:r>
              <a:rPr lang="fr-FR" dirty="0">
                <a:solidFill>
                  <a:schemeClr val="accent2"/>
                </a:solidFill>
              </a:rPr>
              <a:t>droit à la </a:t>
            </a:r>
            <a:r>
              <a:rPr lang="fr-FR" dirty="0" smtClean="0">
                <a:solidFill>
                  <a:schemeClr val="accent2"/>
                </a:solidFill>
              </a:rPr>
              <a:t>vie</a:t>
            </a:r>
            <a:r>
              <a:rPr lang="fr-FR" dirty="0" smtClean="0"/>
              <a:t>, à </a:t>
            </a:r>
            <a:r>
              <a:rPr lang="fr-FR" dirty="0"/>
              <a:t>la </a:t>
            </a:r>
            <a:r>
              <a:rPr lang="fr-FR" dirty="0">
                <a:solidFill>
                  <a:schemeClr val="accent2"/>
                </a:solidFill>
              </a:rPr>
              <a:t>liberté</a:t>
            </a:r>
            <a:r>
              <a:rPr lang="fr-FR" dirty="0"/>
              <a:t>, à la </a:t>
            </a:r>
            <a:r>
              <a:rPr lang="fr-FR" dirty="0">
                <a:solidFill>
                  <a:schemeClr val="accent2"/>
                </a:solidFill>
              </a:rPr>
              <a:t>poursuite du bonheur</a:t>
            </a:r>
            <a:r>
              <a:rPr lang="fr-FR" dirty="0"/>
              <a:t>, dans </a:t>
            </a:r>
            <a:r>
              <a:rPr lang="fr-FR" dirty="0" smtClean="0"/>
              <a:t>la mesure </a:t>
            </a:r>
            <a:r>
              <a:rPr lang="fr-FR" dirty="0"/>
              <a:t>où il ne fait pas obstacle au </a:t>
            </a:r>
            <a:r>
              <a:rPr lang="fr-FR" dirty="0" smtClean="0">
                <a:solidFill>
                  <a:schemeClr val="accent2"/>
                </a:solidFill>
              </a:rPr>
              <a:t>bien-être public</a:t>
            </a:r>
            <a:r>
              <a:rPr lang="fr-FR" dirty="0"/>
              <a:t>, demeure le souci suprême du </a:t>
            </a:r>
            <a:r>
              <a:rPr lang="fr-FR" dirty="0" smtClean="0"/>
              <a:t>législateur et </a:t>
            </a:r>
            <a:r>
              <a:rPr lang="fr-FR" dirty="0"/>
              <a:t>des autres responsables du gouvernement</a:t>
            </a:r>
            <a:r>
              <a:rPr lang="fr-FR" dirty="0" smtClean="0"/>
              <a:t>.</a:t>
            </a:r>
          </a:p>
          <a:p>
            <a:pPr algn="just">
              <a:buFont typeface="Wingdings" pitchFamily="2" charset="2"/>
              <a:buChar char="v"/>
            </a:pPr>
            <a:endParaRPr lang="fr-FR" dirty="0"/>
          </a:p>
          <a:p>
            <a:pPr algn="just">
              <a:buFont typeface="Wingdings" pitchFamily="2" charset="2"/>
              <a:buChar char="v"/>
            </a:pPr>
            <a:r>
              <a:rPr lang="fr-FR" b="1" dirty="0"/>
              <a:t>Article 14. </a:t>
            </a:r>
            <a:r>
              <a:rPr lang="fr-FR" dirty="0"/>
              <a:t>Tous les citoyens sont </a:t>
            </a:r>
            <a:r>
              <a:rPr lang="fr-FR" dirty="0" smtClean="0">
                <a:solidFill>
                  <a:schemeClr val="accent2"/>
                </a:solidFill>
              </a:rPr>
              <a:t>égaux devant </a:t>
            </a:r>
            <a:r>
              <a:rPr lang="fr-FR" dirty="0">
                <a:solidFill>
                  <a:schemeClr val="accent2"/>
                </a:solidFill>
              </a:rPr>
              <a:t>la loi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; il n’existe </a:t>
            </a:r>
            <a:r>
              <a:rPr lang="fr-FR" dirty="0">
                <a:solidFill>
                  <a:schemeClr val="accent2"/>
                </a:solidFill>
              </a:rPr>
              <a:t>aucune </a:t>
            </a:r>
            <a:r>
              <a:rPr lang="fr-FR" dirty="0" smtClean="0">
                <a:solidFill>
                  <a:schemeClr val="accent2"/>
                </a:solidFill>
              </a:rPr>
              <a:t>discrimination </a:t>
            </a:r>
            <a:r>
              <a:rPr lang="fr-FR" dirty="0" smtClean="0"/>
              <a:t>dans </a:t>
            </a:r>
            <a:r>
              <a:rPr lang="fr-FR" dirty="0"/>
              <a:t>les relations politiques, économiques </a:t>
            </a:r>
            <a:r>
              <a:rPr lang="fr-FR" dirty="0" smtClean="0"/>
              <a:t>ou sociales </a:t>
            </a:r>
            <a:r>
              <a:rPr lang="fr-FR" dirty="0"/>
              <a:t>fondée sur la </a:t>
            </a:r>
            <a:r>
              <a:rPr lang="fr-FR" dirty="0">
                <a:solidFill>
                  <a:schemeClr val="accent2"/>
                </a:solidFill>
              </a:rPr>
              <a:t>race</a:t>
            </a:r>
            <a:r>
              <a:rPr lang="fr-FR" dirty="0"/>
              <a:t>, la </a:t>
            </a:r>
            <a:r>
              <a:rPr lang="fr-FR" dirty="0">
                <a:solidFill>
                  <a:schemeClr val="accent2"/>
                </a:solidFill>
              </a:rPr>
              <a:t>croyance</a:t>
            </a:r>
            <a:r>
              <a:rPr lang="fr-FR" dirty="0"/>
              <a:t>, le </a:t>
            </a:r>
            <a:r>
              <a:rPr lang="fr-FR" dirty="0" smtClean="0">
                <a:solidFill>
                  <a:schemeClr val="accent2"/>
                </a:solidFill>
              </a:rPr>
              <a:t>sexe</a:t>
            </a:r>
            <a:r>
              <a:rPr lang="fr-FR" dirty="0" smtClean="0"/>
              <a:t>, la </a:t>
            </a:r>
            <a:r>
              <a:rPr lang="fr-FR" dirty="0">
                <a:solidFill>
                  <a:schemeClr val="accent2"/>
                </a:solidFill>
              </a:rPr>
              <a:t>condition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>
                <a:solidFill>
                  <a:schemeClr val="accent2"/>
                </a:solidFill>
              </a:rPr>
              <a:t>sociale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/>
              <a:t>ou </a:t>
            </a:r>
            <a:r>
              <a:rPr lang="fr-FR" dirty="0">
                <a:solidFill>
                  <a:schemeClr val="accent2"/>
                </a:solidFill>
              </a:rPr>
              <a:t>l’origine </a:t>
            </a:r>
            <a:r>
              <a:rPr lang="fr-FR" dirty="0" smtClean="0">
                <a:solidFill>
                  <a:schemeClr val="accent2"/>
                </a:solidFill>
              </a:rPr>
              <a:t>familiale</a:t>
            </a:r>
            <a:r>
              <a:rPr lang="fr-FR" dirty="0" smtClean="0"/>
              <a:t>.</a:t>
            </a:r>
          </a:p>
          <a:p>
            <a:pPr algn="just">
              <a:buFont typeface="Wingdings" pitchFamily="2" charset="2"/>
              <a:buChar char="v"/>
            </a:pPr>
            <a:endParaRPr lang="fr-FR" dirty="0" smtClean="0"/>
          </a:p>
          <a:p>
            <a:pPr algn="just">
              <a:buFont typeface="Wingdings" pitchFamily="2" charset="2"/>
              <a:buChar char="v"/>
            </a:pPr>
            <a:r>
              <a:rPr lang="fr-FR" b="1" dirty="0" smtClean="0"/>
              <a:t>Article 24.</a:t>
            </a:r>
            <a:r>
              <a:rPr lang="fr-FR" dirty="0" smtClean="0"/>
              <a:t> Le </a:t>
            </a:r>
            <a:r>
              <a:rPr lang="fr-FR" dirty="0" smtClean="0">
                <a:solidFill>
                  <a:schemeClr val="accent2"/>
                </a:solidFill>
              </a:rPr>
              <a:t>mariage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smtClean="0"/>
              <a:t>est fondé </a:t>
            </a:r>
            <a:r>
              <a:rPr lang="fr-FR" dirty="0"/>
              <a:t>uniquement sur le </a:t>
            </a:r>
            <a:r>
              <a:rPr lang="fr-FR" dirty="0" smtClean="0">
                <a:solidFill>
                  <a:schemeClr val="accent2"/>
                </a:solidFill>
              </a:rPr>
              <a:t>consentement </a:t>
            </a:r>
            <a:r>
              <a:rPr lang="fr-FR" dirty="0">
                <a:solidFill>
                  <a:schemeClr val="accent2"/>
                </a:solidFill>
              </a:rPr>
              <a:t>mutuel </a:t>
            </a:r>
            <a:r>
              <a:rPr lang="fr-FR" dirty="0" smtClean="0"/>
              <a:t>des deux </a:t>
            </a:r>
            <a:r>
              <a:rPr lang="fr-FR" dirty="0"/>
              <a:t>époux, et son maintien est assuré </a:t>
            </a:r>
            <a:r>
              <a:rPr lang="fr-FR" dirty="0" smtClean="0"/>
              <a:t>par coopération </a:t>
            </a:r>
            <a:r>
              <a:rPr lang="fr-FR" dirty="0"/>
              <a:t>mutuelle, sur la base de </a:t>
            </a:r>
            <a:r>
              <a:rPr lang="fr-FR" dirty="0">
                <a:solidFill>
                  <a:schemeClr val="accent2"/>
                </a:solidFill>
              </a:rPr>
              <a:t>l’égalité </a:t>
            </a:r>
            <a:r>
              <a:rPr lang="fr-FR" dirty="0" smtClean="0">
                <a:solidFill>
                  <a:schemeClr val="accent2"/>
                </a:solidFill>
              </a:rPr>
              <a:t>de droits </a:t>
            </a:r>
            <a:r>
              <a:rPr lang="fr-FR" dirty="0">
                <a:solidFill>
                  <a:schemeClr val="accent2"/>
                </a:solidFill>
              </a:rPr>
              <a:t>du mari et de la femme</a:t>
            </a:r>
            <a:r>
              <a:rPr lang="fr-FR" dirty="0"/>
              <a:t>.</a:t>
            </a:r>
            <a:endParaRPr lang="fr-FR" dirty="0" smtClean="0"/>
          </a:p>
        </p:txBody>
      </p:sp>
      <p:pic>
        <p:nvPicPr>
          <p:cNvPr id="4" name="Picture 2" descr="Image associÃ©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/>
          <a:stretch/>
        </p:blipFill>
        <p:spPr bwMode="auto">
          <a:xfrm>
            <a:off x="5508104" y="3430741"/>
            <a:ext cx="3635896" cy="268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blog-001.west.edge.storage-yahoo.jp/res/blog-f3-91/komakistcell/folder/157611/22/11448822/img_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971590"/>
            <a:ext cx="2160240" cy="176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associÃ©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3" y="4883537"/>
            <a:ext cx="2248080" cy="185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760132" y="6165304"/>
            <a:ext cx="313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696464"/>
                </a:solidFill>
              </a:rPr>
              <a:t>39 femmes à la Chambre basse en 1946 [</a:t>
            </a:r>
            <a:r>
              <a:rPr lang="fr-FR" sz="1200" dirty="0" smtClean="0">
                <a:solidFill>
                  <a:schemeClr val="accent2"/>
                </a:solidFill>
              </a:rPr>
              <a:t>8,4%</a:t>
            </a:r>
            <a:r>
              <a:rPr lang="fr-FR" sz="1200" dirty="0" smtClean="0">
                <a:solidFill>
                  <a:srgbClr val="696464"/>
                </a:solidFill>
              </a:rPr>
              <a:t>] (diminuera par la suite…)</a:t>
            </a:r>
            <a:endParaRPr lang="fr-FR" sz="1200" dirty="0" smtClean="0"/>
          </a:p>
          <a:p>
            <a:r>
              <a:rPr lang="fr-FR" sz="1200" dirty="0" smtClean="0">
                <a:solidFill>
                  <a:srgbClr val="696464"/>
                </a:solidFill>
              </a:rPr>
              <a:t>10 femmes à la Chambre haute en 1947 [</a:t>
            </a:r>
            <a:r>
              <a:rPr lang="fr-FR" sz="1200" dirty="0" smtClean="0">
                <a:solidFill>
                  <a:schemeClr val="accent2"/>
                </a:solidFill>
              </a:rPr>
              <a:t>4%</a:t>
            </a:r>
            <a:r>
              <a:rPr lang="fr-FR" sz="1200" dirty="0" smtClean="0">
                <a:solidFill>
                  <a:srgbClr val="696464"/>
                </a:solidFill>
              </a:rPr>
              <a:t>]</a:t>
            </a:r>
          </a:p>
        </p:txBody>
      </p:sp>
      <p:pic>
        <p:nvPicPr>
          <p:cNvPr id="1026" name="Picture 2" descr="Résultat de recherche d'images pour &quot;beate sirota&quot;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132" y="935632"/>
            <a:ext cx="1637928" cy="249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7426972" y="1052736"/>
            <a:ext cx="171702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accent2"/>
                </a:solidFill>
              </a:rPr>
              <a:t>Beate Sirota</a:t>
            </a:r>
          </a:p>
          <a:p>
            <a:pPr algn="ctr"/>
            <a:endParaRPr lang="fr-FR" sz="1200" dirty="0" smtClean="0">
              <a:solidFill>
                <a:srgbClr val="696464"/>
              </a:solidFill>
            </a:endParaRPr>
          </a:p>
          <a:p>
            <a:pPr algn="ctr"/>
            <a:r>
              <a:rPr lang="fr-FR" sz="1200" dirty="0" smtClean="0">
                <a:solidFill>
                  <a:srgbClr val="696464"/>
                </a:solidFill>
              </a:rPr>
              <a:t>1923-2012</a:t>
            </a:r>
          </a:p>
          <a:p>
            <a:pPr algn="ctr"/>
            <a:r>
              <a:rPr lang="fr-FR" sz="1200" dirty="0" smtClean="0">
                <a:solidFill>
                  <a:srgbClr val="696464"/>
                </a:solidFill>
              </a:rPr>
              <a:t>Autrichienne – naturalisée américaine</a:t>
            </a:r>
          </a:p>
          <a:p>
            <a:pPr algn="ctr"/>
            <a:endParaRPr lang="fr-FR" sz="1200" dirty="0">
              <a:solidFill>
                <a:srgbClr val="696464"/>
              </a:solidFill>
            </a:endParaRPr>
          </a:p>
          <a:p>
            <a:pPr algn="ctr"/>
            <a:r>
              <a:rPr lang="fr-FR" sz="1200" dirty="0" smtClean="0">
                <a:solidFill>
                  <a:srgbClr val="696464"/>
                </a:solidFill>
              </a:rPr>
              <a:t>Vie de 6 à 16 ans au Japon (bilingue)</a:t>
            </a:r>
          </a:p>
          <a:p>
            <a:pPr algn="ctr"/>
            <a:endParaRPr lang="fr-FR" sz="1200" dirty="0">
              <a:solidFill>
                <a:srgbClr val="696464"/>
              </a:solidFill>
            </a:endParaRPr>
          </a:p>
          <a:p>
            <a:pPr algn="ctr"/>
            <a:r>
              <a:rPr lang="fr-FR" sz="1200" dirty="0" smtClean="0">
                <a:solidFill>
                  <a:srgbClr val="696464"/>
                </a:solidFill>
              </a:rPr>
              <a:t>Seule femme dans le GHQ. À 22 ans, rédige les articles 14 et 24</a:t>
            </a:r>
            <a:endParaRPr lang="fr-FR" sz="1200" dirty="0">
              <a:solidFill>
                <a:srgbClr val="6964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92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/>
      <p:bldP spid="11" grpId="0" animBg="1"/>
    </p:bld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23917</TotalTime>
  <Words>1331</Words>
  <Application>Microsoft Office PowerPoint</Application>
  <PresentationFormat>Affichage à l'écran (4:3)</PresentationFormat>
  <Paragraphs>128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HGｺﾞｼｯｸE</vt:lpstr>
      <vt:lpstr>Calibri</vt:lpstr>
      <vt:lpstr>Gill Sans MT</vt:lpstr>
      <vt:lpstr>Wingdings</vt:lpstr>
      <vt:lpstr>Wingdings 2</vt:lpstr>
      <vt:lpstr>Dividende</vt:lpstr>
      <vt:lpstr>chapitre 1 – histoire moderne et contemporaine du droit japonais</vt:lpstr>
      <vt:lpstr>A – l’adoption d’une nouvelle constitution</vt:lpstr>
      <vt:lpstr>Un processus mouvementé…</vt:lpstr>
      <vt:lpstr>Une nouvelle constitution ou une constitution révisée ?</vt:lpstr>
      <vt:lpstr>Adoption à l’unanimité dans le conseil privé (枢密院) de la révision constitutionnelle de la charte de meiji </vt:lpstr>
      <vt:lpstr>Les trois piliers de la constitution de 1946</vt:lpstr>
      <vt:lpstr>Présentation PowerPoint</vt:lpstr>
      <vt:lpstr>désarmement du Japon et pacifisme constitutionnel</vt:lpstr>
      <vt:lpstr>Égalité et droits des femmes</vt:lpstr>
      <vt:lpstr>Travail &amp; éducation</vt:lpstr>
      <vt:lpstr>séparation du culte et de l’état</vt:lpstr>
      <vt:lpstr>B - La répression des criminels de guerre</vt:lpstr>
      <vt:lpstr>Le procès de Tôkyô  (tribunal militaire international pour l'Extrême-Orient.)</vt:lpstr>
      <vt:lpstr>La « justice des vainqueurs 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droit du japon</dc:title>
  <dc:creator>Nono Grivo</dc:creator>
  <cp:lastModifiedBy>Arnaud Grivaud</cp:lastModifiedBy>
  <cp:revision>348</cp:revision>
  <dcterms:created xsi:type="dcterms:W3CDTF">2016-12-21T16:22:46Z</dcterms:created>
  <dcterms:modified xsi:type="dcterms:W3CDTF">2022-02-09T11:40:51Z</dcterms:modified>
</cp:coreProperties>
</file>